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88" r:id="rId2"/>
    <p:sldId id="313" r:id="rId3"/>
    <p:sldId id="359" r:id="rId4"/>
    <p:sldId id="296" r:id="rId5"/>
    <p:sldId id="289" r:id="rId6"/>
    <p:sldId id="301" r:id="rId7"/>
    <p:sldId id="302" r:id="rId8"/>
    <p:sldId id="308" r:id="rId9"/>
    <p:sldId id="314" r:id="rId10"/>
    <p:sldId id="303" r:id="rId11"/>
    <p:sldId id="309" r:id="rId12"/>
    <p:sldId id="360" r:id="rId13"/>
    <p:sldId id="310" r:id="rId14"/>
    <p:sldId id="311" r:id="rId15"/>
    <p:sldId id="312" r:id="rId16"/>
    <p:sldId id="320" r:id="rId17"/>
    <p:sldId id="315" r:id="rId18"/>
    <p:sldId id="325" r:id="rId19"/>
    <p:sldId id="326" r:id="rId20"/>
    <p:sldId id="316" r:id="rId21"/>
    <p:sldId id="293" r:id="rId22"/>
    <p:sldId id="281" r:id="rId23"/>
    <p:sldId id="330" r:id="rId24"/>
    <p:sldId id="331" r:id="rId25"/>
    <p:sldId id="332" r:id="rId26"/>
    <p:sldId id="333" r:id="rId27"/>
    <p:sldId id="334" r:id="rId28"/>
    <p:sldId id="335" r:id="rId29"/>
    <p:sldId id="344" r:id="rId30"/>
    <p:sldId id="280" r:id="rId31"/>
    <p:sldId id="345" r:id="rId32"/>
    <p:sldId id="347" r:id="rId33"/>
    <p:sldId id="349" r:id="rId34"/>
    <p:sldId id="351" r:id="rId35"/>
    <p:sldId id="352" r:id="rId36"/>
    <p:sldId id="353" r:id="rId37"/>
    <p:sldId id="354" r:id="rId38"/>
    <p:sldId id="355" r:id="rId39"/>
    <p:sldId id="348" r:id="rId40"/>
    <p:sldId id="356" r:id="rId41"/>
    <p:sldId id="361" r:id="rId42"/>
    <p:sldId id="336" r:id="rId4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8327"/>
    <a:srgbClr val="CCCC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37" autoAdjust="0"/>
    <p:restoredTop sz="85435" autoAdjust="0"/>
  </p:normalViewPr>
  <p:slideViewPr>
    <p:cSldViewPr>
      <p:cViewPr varScale="1">
        <p:scale>
          <a:sx n="62" d="100"/>
          <a:sy n="62" d="100"/>
        </p:scale>
        <p:origin x="-183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2AE9E8-254C-4DE4-A593-279EF18CE1BC}" type="datetimeFigureOut">
              <a:rPr lang="ru-RU" smtClean="0"/>
              <a:pPr/>
              <a:t>27.06.2014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9DF8E6-19AC-4ED9-B7F1-15D3C45A3E0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1239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4035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1060450" y="4349750"/>
            <a:ext cx="4735513" cy="3508375"/>
          </a:xfrm>
          <a:noFill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5299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1060450" y="4349750"/>
            <a:ext cx="4735513" cy="3508375"/>
          </a:xfrm>
          <a:noFill/>
        </p:spPr>
        <p:txBody>
          <a:bodyPr wrap="none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12 лет родители устраивают </a:t>
            </a:r>
            <a:r>
              <a:rPr lang="ru-RU" sz="1200" b="1" kern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Редьярды</a:t>
            </a:r>
            <a:r>
              <a:rPr lang="ru-RU" sz="12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частное Девонское училище, чтобы он смог потом поступить в престижную военную академию. Директор училища поощряет поощрять любовь мальчика к литературе.</a:t>
            </a:r>
          </a:p>
          <a:p>
            <a:endParaRPr lang="ru-RU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5299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1060450" y="4349750"/>
            <a:ext cx="4735513" cy="3508375"/>
          </a:xfrm>
          <a:noFill/>
        </p:spPr>
        <p:txBody>
          <a:bodyPr wrap="none" anchor="ctr"/>
          <a:lstStyle/>
          <a:p>
            <a:pPr algn="l">
              <a:spcBef>
                <a:spcPct val="20000"/>
              </a:spcBef>
              <a:defRPr/>
            </a:pPr>
            <a:r>
              <a:rPr lang="ru-RU" sz="1200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1878-1882 г.  </a:t>
            </a:r>
            <a:r>
              <a:rPr lang="ru-RU" sz="1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Учеба в Девонском    военном училище</a:t>
            </a:r>
            <a:endParaRPr lang="uk-UA" sz="1200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endParaRPr lang="ru-RU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Близорукость не позволила Киплингу избрать военную карьеру, а дипломов для поступления в другие университеты училище не давало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9DF8E6-19AC-4ED9-B7F1-15D3C45A3E07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29429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5299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1060450" y="4349750"/>
            <a:ext cx="4735513" cy="3508375"/>
          </a:xfrm>
          <a:noFill/>
        </p:spPr>
        <p:txBody>
          <a:bodyPr wrap="none" anchor="ctr"/>
          <a:lstStyle/>
          <a:p>
            <a:pPr marL="342900" marR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solidFill>
                  <a:srgbClr val="FFFF00"/>
                </a:solidFill>
                <a:latin typeface="Comic Sans MS" pitchFamily="66" charset="0"/>
              </a:rPr>
              <a:t>В октябре 1882 года Киплинг возвращается в Индию и принимается за работу журналиста</a:t>
            </a:r>
            <a:r>
              <a:rPr lang="ru-RU" b="1" baseline="0" dirty="0" smtClean="0">
                <a:solidFill>
                  <a:srgbClr val="FFFF00"/>
                </a:solidFill>
                <a:latin typeface="Comic Sans MS" pitchFamily="66" charset="0"/>
              </a:rPr>
              <a:t> - </a:t>
            </a: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помощник редактора. г. </a:t>
            </a:r>
            <a:r>
              <a:rPr lang="ru-RU" sz="1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Лахор</a:t>
            </a: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«Гражданская и военная газета»</a:t>
            </a:r>
          </a:p>
          <a:p>
            <a:pPr marL="342900" marR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solidFill>
                  <a:srgbClr val="FFFF00"/>
                </a:solidFill>
                <a:latin typeface="Comic Sans MS" pitchFamily="66" charset="0"/>
              </a:rPr>
              <a:t>В свободное время он</a:t>
            </a:r>
            <a:r>
              <a:rPr lang="ru-RU" b="1" baseline="0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ru-RU" b="1" dirty="0" smtClean="0">
                <a:solidFill>
                  <a:srgbClr val="FFFF00"/>
                </a:solidFill>
                <a:latin typeface="Comic Sans MS" pitchFamily="66" charset="0"/>
              </a:rPr>
              <a:t>пишет короткие рассказы и стихи, которые затем публикуются газетой наряду с репортажами. Работа репортёра помогает ему лучше понять различные стороны колониальной жизни страны. Первые продажи его произведений начинаются в 1883 году.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defRPr/>
            </a:pPr>
            <a:endParaRPr lang="ru-RU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5299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1060450" y="4349750"/>
            <a:ext cx="4735513" cy="3508375"/>
          </a:xfrm>
          <a:noFill/>
        </p:spPr>
        <p:txBody>
          <a:bodyPr wrap="none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это время писатель начинает писать для детей; выходят знаменитые «Книга джунглей» и «Вторая книга джунглей». Опубликованы также стихотворные сборники «Семь морей» и «Белые тезисы». </a:t>
            </a:r>
          </a:p>
          <a:p>
            <a:endParaRPr lang="ru-RU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5299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1060450" y="4349750"/>
            <a:ext cx="4735513" cy="3508375"/>
          </a:xfrm>
          <a:noFill/>
        </p:spPr>
        <p:txBody>
          <a:bodyPr wrap="none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1901 выходит роман «Ким», который считается одним из лучших романов писателя. Он пишет свои знаменитые книги «Пак с Холмов»  и «Награды и феи». </a:t>
            </a:r>
          </a:p>
          <a:p>
            <a:endParaRPr lang="ru-RU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Киплинг много путешествовал, бывал и в Америке, и в Японии, и в Канаде, во Франции, в Южной Африке, вторую половину жизни провел в Англии. Но все же ЕГО страной была Индия - о ней написаны его произведения для взрослых и знаменитая сказка о Маугли.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9DF8E6-19AC-4ED9-B7F1-15D3C45A3E07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5136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5299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1060450" y="4349750"/>
            <a:ext cx="4735513" cy="3508375"/>
          </a:xfrm>
          <a:noFill/>
        </p:spPr>
        <p:txBody>
          <a:bodyPr wrap="none" anchor="ctr"/>
          <a:lstStyle/>
          <a:p>
            <a:pPr eaLnBrk="1" hangingPunct="1">
              <a:lnSpc>
                <a:spcPct val="90000"/>
              </a:lnSpc>
              <a:buFont typeface="Wingdings" pitchFamily="2" charset="2"/>
              <a:buChar char="v"/>
            </a:pPr>
            <a:r>
              <a:rPr lang="ru-RU" sz="1200" b="1" kern="0" dirty="0" smtClean="0"/>
              <a:t>Нобелевская премия по литературе (1907) </a:t>
            </a:r>
            <a:r>
              <a:rPr lang="ru-RU" sz="1000" b="1" kern="0" dirty="0" smtClean="0"/>
              <a:t>(-«… за наблюдательность, яркую фантазию, зрелость идей, выдающийся талант повествователя»)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v"/>
            </a:pPr>
            <a:r>
              <a:rPr lang="ru-RU" sz="1200" b="1" kern="0" dirty="0" smtClean="0"/>
              <a:t>Награды от университетов Парижа, Страсбурга, Афин и Торонто (1907)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v"/>
            </a:pPr>
            <a:r>
              <a:rPr lang="ru-RU" sz="1200" b="1" kern="0" dirty="0" smtClean="0"/>
              <a:t>Почетные степени Оксфордского, Кембриджского, </a:t>
            </a:r>
            <a:r>
              <a:rPr lang="ru-RU" sz="1200" b="1" kern="0" dirty="0" err="1" smtClean="0"/>
              <a:t>Эдинбургского</a:t>
            </a:r>
            <a:r>
              <a:rPr lang="ru-RU" sz="1200" b="1" kern="0" dirty="0" smtClean="0"/>
              <a:t> и </a:t>
            </a:r>
            <a:r>
              <a:rPr lang="ru-RU" sz="1200" b="1" kern="0" dirty="0" err="1" smtClean="0"/>
              <a:t>Даремского</a:t>
            </a:r>
            <a:r>
              <a:rPr lang="ru-RU" sz="1200" b="1" kern="0" dirty="0" smtClean="0"/>
              <a:t> университетов (1907)</a:t>
            </a:r>
          </a:p>
          <a:p>
            <a:endParaRPr lang="ru-RU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5299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1060450" y="4349750"/>
            <a:ext cx="4735513" cy="3508375"/>
          </a:xfrm>
          <a:noFill/>
        </p:spPr>
        <p:txBody>
          <a:bodyPr wrap="none" anchor="ctr"/>
          <a:lstStyle/>
          <a:p>
            <a:r>
              <a:rPr lang="ru-RU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В Лондоне он знакомится с американским издателем </a:t>
            </a:r>
            <a:r>
              <a:rPr lang="ru-RU" sz="1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Уолкоттом</a:t>
            </a:r>
            <a:r>
              <a:rPr lang="ru-RU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1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Бейлстиром</a:t>
            </a:r>
            <a:r>
              <a:rPr lang="ru-RU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они вместе работают над повестью «</a:t>
            </a:r>
            <a:r>
              <a:rPr lang="ru-RU" sz="1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Наулахка</a:t>
            </a:r>
            <a:r>
              <a:rPr lang="ru-RU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» (</a:t>
            </a:r>
            <a:r>
              <a:rPr lang="ru-RU" sz="1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The</a:t>
            </a:r>
            <a:r>
              <a:rPr lang="ru-RU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1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Naulahka</a:t>
            </a:r>
            <a:r>
              <a:rPr lang="ru-RU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). В 1892 </a:t>
            </a:r>
            <a:r>
              <a:rPr lang="ru-RU" sz="1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Бейлстир</a:t>
            </a:r>
            <a:r>
              <a:rPr lang="ru-RU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умирает от тифа, и вскоре после этого Киплинг женится на его сестре Каролине.</a:t>
            </a:r>
            <a:r>
              <a:rPr lang="ru-RU" sz="1200" dirty="0" smtClean="0">
                <a:effectLst/>
              </a:rPr>
              <a:t> </a:t>
            </a:r>
            <a:endParaRPr lang="ru-RU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5299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1060450" y="4349750"/>
            <a:ext cx="4735513" cy="3508375"/>
          </a:xfrm>
          <a:noFill/>
        </p:spPr>
        <p:txBody>
          <a:bodyPr wrap="none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У Киплинга было трое детей 2 дочки и сын </a:t>
            </a:r>
            <a:r>
              <a:rPr lang="ru-RU" alt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Джозефина</a:t>
            </a:r>
            <a:r>
              <a:rPr lang="ru-RU" alt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Джон и </a:t>
            </a:r>
            <a:r>
              <a:rPr lang="ru-RU" alt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Елси</a:t>
            </a:r>
            <a:r>
              <a:rPr lang="ru-RU" alt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Киплинг</a:t>
            </a:r>
            <a:endParaRPr lang="uk-UA" alt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200" dirty="0" smtClean="0">
                <a:latin typeface="Times New Roman" pitchFamily="18" charset="0"/>
              </a:rPr>
              <a:t>Джозеф Редьярд Киплинг – английский писатель,  новеллист и поет, первый  англичанин, получивший Нобелевской премию по литературе,</a:t>
            </a:r>
            <a:endParaRPr lang="ru-RU" altLang="ru-RU" sz="1200" b="1" dirty="0" smtClean="0">
              <a:latin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9DF8E6-19AC-4ED9-B7F1-15D3C45A3E07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87760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5299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1060450" y="4349750"/>
            <a:ext cx="4735513" cy="3508375"/>
          </a:xfrm>
          <a:noFill/>
        </p:spPr>
        <p:txBody>
          <a:bodyPr wrap="none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 января 1936 г. Редьярд Киплинг скончался</a:t>
            </a:r>
          </a:p>
          <a:p>
            <a:endParaRPr lang="ru-RU" dirty="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9395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1060450" y="4349750"/>
            <a:ext cx="4735513" cy="3508375"/>
          </a:xfrm>
          <a:noFill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5299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1060450" y="4349750"/>
            <a:ext cx="4735513" cy="3508375"/>
          </a:xfrm>
          <a:noFill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5299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1060450" y="4349750"/>
            <a:ext cx="4735513" cy="3508375"/>
          </a:xfrm>
          <a:noFill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5299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1060450" y="4349750"/>
            <a:ext cx="4735513" cy="3508375"/>
          </a:xfrm>
          <a:noFill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5299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1060450" y="4349750"/>
            <a:ext cx="4735513" cy="3508375"/>
          </a:xfrm>
          <a:noFill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5299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1060450" y="4349750"/>
            <a:ext cx="4735513" cy="3508375"/>
          </a:xfrm>
          <a:noFill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5299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1060450" y="4349750"/>
            <a:ext cx="4735513" cy="3508375"/>
          </a:xfrm>
          <a:noFill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Кто назвал Маугли «Лягу­шонком» и как звали этого героя? (</a:t>
            </a:r>
            <a:r>
              <a:rPr lang="ru-RU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Мать-Волчица, Ракша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9DF8E6-19AC-4ED9-B7F1-15D3C45A3E07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13991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Кто такие Маленький Народ Скал? Где он живет? (</a:t>
            </a:r>
            <a:r>
              <a:rPr lang="ru-RU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злые черные дикие пчелы. Жи­вут на Пчелином Утесе.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ru-RU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9DF8E6-19AC-4ED9-B7F1-15D3C45A3E07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17138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5299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1060450" y="4349750"/>
            <a:ext cx="4735513" cy="3508375"/>
          </a:xfrm>
          <a:noFill/>
        </p:spPr>
        <p:txBody>
          <a:bodyPr wrap="none" anchor="ctr"/>
          <a:lstStyle/>
          <a:p>
            <a:r>
              <a:rPr lang="ru-RU" sz="12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Редьярд Киплинг родился </a:t>
            </a:r>
            <a:r>
              <a:rPr lang="ru-RU" sz="12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6" charset="0"/>
              </a:rPr>
              <a:t>в </a:t>
            </a:r>
            <a:r>
              <a:rPr lang="ru-RU" altLang="ru-RU" sz="1200" dirty="0" smtClean="0">
                <a:latin typeface="Times New Roman" pitchFamily="18" charset="0"/>
              </a:rPr>
              <a:t>30 декабре </a:t>
            </a:r>
            <a:r>
              <a:rPr lang="ru-RU" sz="1200" b="1" u="sng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6" charset="0"/>
              </a:rPr>
              <a:t>1865</a:t>
            </a:r>
            <a:r>
              <a:rPr lang="ru-RU" sz="12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6" charset="0"/>
              </a:rPr>
              <a:t> году </a:t>
            </a:r>
            <a:r>
              <a:rPr lang="ru-RU" sz="12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Бомбее (Индия), </a:t>
            </a:r>
            <a:endParaRPr lang="ru-RU" dirty="0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Кто пошел войной на народ Маугли? (</a:t>
            </a:r>
            <a:r>
              <a:rPr lang="ru-RU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Рыжие Дикие Со­баки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.)</a:t>
            </a:r>
            <a:endParaRPr lang="ru-RU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9DF8E6-19AC-4ED9-B7F1-15D3C45A3E07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379032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Кто помог Маугли выбраться из западни, в которую его за­гнали </a:t>
            </a:r>
            <a:r>
              <a:rPr lang="ru-RU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Бандар-Логи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ru-RU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Каа</a:t>
            </a:r>
            <a:r>
              <a:rPr lang="ru-RU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Багира</a:t>
            </a:r>
            <a:r>
              <a:rPr lang="ru-RU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Балу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.)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9DF8E6-19AC-4ED9-B7F1-15D3C45A3E07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90122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Кто был Хозяином джунглей? (</a:t>
            </a:r>
            <a:r>
              <a:rPr lang="ru-RU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СлонХатхи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.)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9DF8E6-19AC-4ED9-B7F1-15D3C45A3E07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377949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Кто обучал волчат Закону джунглей? (</a:t>
            </a:r>
            <a:r>
              <a:rPr lang="ru-RU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Старый медведь Балу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.)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9DF8E6-19AC-4ED9-B7F1-15D3C45A3E07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993196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 называла </a:t>
            </a:r>
            <a:r>
              <a:rPr lang="ru-RU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Багира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«Крас­ным цветком»? (Огонь.)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9DF8E6-19AC-4ED9-B7F1-15D3C45A3E07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819080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обращалась </a:t>
            </a:r>
            <a:r>
              <a:rPr lang="ru-RU" sz="1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Багира</a:t>
            </a: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 Ма­угли? (Маленький брат)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9DF8E6-19AC-4ED9-B7F1-15D3C45A3E07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302458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Кого больше всего боялись </a:t>
            </a:r>
            <a:r>
              <a:rPr lang="ru-RU" sz="1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Бандар-Логи</a:t>
            </a: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Почему?  (Уда­ва </a:t>
            </a:r>
            <a:r>
              <a:rPr lang="ru-RU" sz="1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Каа</a:t>
            </a: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они боялись его гипно­тизирующего взгляда.)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9DF8E6-19AC-4ED9-B7F1-15D3C45A3E07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685873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 звали волка-отца, чьё семейство вырастило Маугли? (</a:t>
            </a:r>
            <a:r>
              <a:rPr lang="ru-RU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Акела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ru-RU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9DF8E6-19AC-4ED9-B7F1-15D3C45A3E07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951668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Маугли остался в джунглях или всё-таки вернулся к людям?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9DF8E6-19AC-4ED9-B7F1-15D3C45A3E07}" type="slidenum">
              <a:rPr lang="ru-RU" smtClean="0"/>
              <a:pPr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83320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5299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1060450" y="4349750"/>
            <a:ext cx="4735513" cy="3508375"/>
          </a:xfrm>
          <a:noFill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семье профессора местной школы искусств Джона </a:t>
            </a:r>
            <a:r>
              <a:rPr lang="ru-RU" sz="1200" b="1" kern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Локвуда</a:t>
            </a:r>
            <a:r>
              <a:rPr lang="ru-RU" sz="12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Киплинга и Алисы (Макдональд) Киплинг.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9DF8E6-19AC-4ED9-B7F1-15D3C45A3E07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256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5299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1060450" y="4349750"/>
            <a:ext cx="4735513" cy="3508375"/>
          </a:xfrm>
          <a:noFill/>
        </p:spPr>
        <p:txBody>
          <a:bodyPr wrap="none" anchor="ctr"/>
          <a:lstStyle/>
          <a:p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Ему дали странное имя Редьярд, в честь озера в Англии, где познакомились его родители</a:t>
            </a:r>
            <a:endParaRPr lang="ru-RU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5299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1060450" y="4349750"/>
            <a:ext cx="4735513" cy="3508375"/>
          </a:xfrm>
          <a:noFill/>
        </p:spPr>
        <p:txBody>
          <a:bodyPr wrap="none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b="1" dirty="0" smtClean="0">
                <a:solidFill>
                  <a:srgbClr val="FFFF00"/>
                </a:solidFill>
                <a:effectLst/>
                <a:latin typeface="Comic Sans MS" pitchFamily="66" charset="0"/>
              </a:rPr>
              <a:t>Ранние годы, полные экзотических видов и звуков Индии, были очень счастливыми для будущего писателя. </a:t>
            </a:r>
          </a:p>
          <a:p>
            <a:endParaRPr lang="ru-RU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5299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1060450" y="4349750"/>
            <a:ext cx="4735513" cy="3508375"/>
          </a:xfrm>
          <a:noFill/>
        </p:spPr>
        <p:txBody>
          <a:bodyPr wrap="none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 в возрасте 5 лет вместе со своей сестрой он отправляется на учёбу в Англию. В течение 6 лет он жил в частном пансионе,</a:t>
            </a:r>
            <a:r>
              <a:rPr lang="ru-RU" sz="1200" b="1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kern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хозяйка которого (мадам Роза) плохо обращалась с ним, наказывала. Такое отношение так сильно повлияло на него, что до конца жизни он страдал от бессонницы.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5299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1060450" y="4349750"/>
            <a:ext cx="4735513" cy="3508375"/>
          </a:xfrm>
          <a:noFill/>
        </p:spPr>
        <p:txBody>
          <a:bodyPr wrap="none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11 лет – довольно поздно по английским меркам – </a:t>
            </a:r>
            <a:r>
              <a:rPr lang="ru-RU" sz="1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Редьярда</a:t>
            </a: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отдали в школу</a:t>
            </a:r>
            <a:endParaRPr lang="ru-RU" sz="1200" b="1" dirty="0" smtClean="0"/>
          </a:p>
          <a:p>
            <a:endParaRPr lang="ru-RU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«Домом отчаяния» называл  Киплинг свою первую английскую школу…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9DF8E6-19AC-4ED9-B7F1-15D3C45A3E07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292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7D6C30-4EB8-412E-A2FC-61F14BF14E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amond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51CB1-DBAB-4A31-A1E7-BE93D6BF5F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amond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F5413F-17FC-46B4-B67C-5EF23E27A5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amond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224BB-7891-4C78-8386-0010BB5F74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amond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4BE0A1-42A6-4C60-B415-ECC5D8614A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amond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9066EC-DA61-4261-A180-CD5B96E2C7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amond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D1AFCC-5F16-47C9-A4D8-4DDEA1AD20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amond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A83CD6-6578-4C7C-86E5-655964F401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amond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25D648-AC69-4015-A7DD-7407A90411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amond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81E3C-CF69-4CE2-AAB9-B00EF482FB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amond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847C66-DA71-4109-96FE-1554CF88F3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amond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7664BE-8FCA-49BE-B4E4-E98536B523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amond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4CD86FB2-7E8A-41DE-AD5E-010C42FF5F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  <p:sldLayoutId id="2147483649" r:id="rId12"/>
  </p:sldLayoutIdLst>
  <p:transition>
    <p:diamond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libex.ru/dimg/448ec.jpg" TargetMode="External"/><Relationship Id="rId3" Type="http://schemas.openxmlformats.org/officeDocument/2006/relationships/image" Target="../media/image1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moscowbooks.ru/image/gallery/b/201007191310053922.jpg" TargetMode="External"/><Relationship Id="rId5" Type="http://schemas.openxmlformats.org/officeDocument/2006/relationships/image" Target="../media/image23.jpeg"/><Relationship Id="rId4" Type="http://schemas.openxmlformats.org/officeDocument/2006/relationships/hyperlink" Target="http://www.bambinos.ru/upload/iblock/740/74051aac5ab38c1a6d0182d8f72caaeb.jpg" TargetMode="External"/><Relationship Id="rId9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hyperlink" Target="http://latimesblogs.latimes.com/.a/6a00d8341c630a53ef01310f8fdfff970c-400wi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microsoft.com/office/2007/relationships/hdphoto" Target="../media/hdphoto6.wdp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gif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0.wdp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2.wdp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microsoft.com/office/2007/relationships/hdphoto" Target="../media/hdphoto14.wdp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microsoft.com/office/2007/relationships/hdphoto" Target="../media/hdphoto13.wdp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5.wdp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6.wdp"/><Relationship Id="rId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7.wdp"/><Relationship Id="rId4" Type="http://schemas.openxmlformats.org/officeDocument/2006/relationships/image" Target="../media/image5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8.wdp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gif"/><Relationship Id="rId4" Type="http://schemas.openxmlformats.org/officeDocument/2006/relationships/image" Target="../media/image57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1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http://gifr.ru/data/temp/879621a03288168390585b66bff21873.gif?61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8011703" cy="3312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11960" y="4797152"/>
            <a:ext cx="44644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Подготовила и провела</a:t>
            </a:r>
          </a:p>
          <a:p>
            <a:pPr algn="r"/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учитель начальных классов</a:t>
            </a:r>
          </a:p>
          <a:p>
            <a:pPr algn="r"/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МОУ Дергаевская СОШ № 23,</a:t>
            </a:r>
          </a:p>
          <a:p>
            <a:pPr algn="r"/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Ермакова Юлия Александровна</a:t>
            </a:r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392996" y="5951314"/>
            <a:ext cx="1637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г. Раменское</a:t>
            </a:r>
            <a:endParaRPr lang="ru-RU" dirty="0"/>
          </a:p>
          <a:p>
            <a:r>
              <a:rPr lang="ru-RU" b="1" smtClean="0"/>
              <a:t>13.12.2013г</a:t>
            </a:r>
            <a:r>
              <a:rPr lang="ru-RU" b="1" dirty="0"/>
              <a:t>.</a:t>
            </a:r>
            <a:endParaRPr lang="ru-RU" dirty="0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10"/>
          <p:cNvSpPr txBox="1">
            <a:spLocks noChangeArrowheads="1"/>
          </p:cNvSpPr>
          <p:nvPr/>
        </p:nvSpPr>
        <p:spPr>
          <a:xfrm>
            <a:off x="467544" y="3429000"/>
            <a:ext cx="8352928" cy="309634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buNone/>
            </a:pPr>
            <a:r>
              <a:rPr lang="ru-RU" sz="30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12 лет родители устраивают </a:t>
            </a:r>
            <a:r>
              <a:rPr lang="ru-RU" sz="3000" b="1" kern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Редьярды</a:t>
            </a:r>
            <a:r>
              <a:rPr lang="ru-RU" sz="30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частное Девонское училище, чтобы он смог потом поступить в престижную военную академию. </a:t>
            </a:r>
            <a:r>
              <a:rPr lang="ru-RU" sz="30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Директор </a:t>
            </a:r>
            <a:r>
              <a:rPr lang="ru-RU" sz="30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училища поощряет поощрять любовь мальчика к </a:t>
            </a:r>
            <a:r>
              <a:rPr lang="ru-RU" sz="30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литературе.</a:t>
            </a:r>
          </a:p>
        </p:txBody>
      </p:sp>
      <p:pic>
        <p:nvPicPr>
          <p:cNvPr id="7" name="Picture 22" descr="get_im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03748" y="188640"/>
            <a:ext cx="4536504" cy="3401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18885081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5696" y="303292"/>
            <a:ext cx="4932040" cy="37375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151471" y="4221088"/>
            <a:ext cx="6841058" cy="2340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defRPr/>
            </a:pPr>
            <a:r>
              <a:rPr lang="ru-RU" sz="4000" b="1" dirty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1878-1882 г.</a:t>
            </a:r>
            <a:endParaRPr lang="uk-UA" sz="4000" b="1" dirty="0">
              <a:solidFill>
                <a:srgbClr val="660033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spcBef>
                <a:spcPct val="20000"/>
              </a:spcBef>
              <a:defRPr/>
            </a:pPr>
            <a:r>
              <a:rPr lang="ru-RU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Учеба в </a:t>
            </a:r>
            <a:r>
              <a:rPr lang="ru-RU" sz="4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Девонском </a:t>
            </a:r>
          </a:p>
          <a:p>
            <a:pPr algn="ctr">
              <a:spcBef>
                <a:spcPct val="20000"/>
              </a:spcBef>
              <a:defRPr/>
            </a:pPr>
            <a:r>
              <a:rPr lang="ru-RU" sz="4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 военном </a:t>
            </a:r>
            <a:r>
              <a:rPr lang="ru-RU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училище</a:t>
            </a:r>
            <a:endParaRPr lang="uk-UA" sz="40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95987100"/>
      </p:ext>
    </p:extLst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6588" y="260350"/>
            <a:ext cx="3621087" cy="5544914"/>
          </a:xfrm>
        </p:spPr>
        <p:txBody>
          <a:bodyPr/>
          <a:lstStyle/>
          <a:p>
            <a:pPr marL="0" indent="0" algn="ctr" eaLnBrk="1" hangingPunct="1">
              <a:buFontTx/>
              <a:buNone/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Близорукость не позволила Киплингу избрать военную карьеру, а дипломов для поступления в другие университеты училище не давало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716016" y="476672"/>
            <a:ext cx="3918082" cy="532859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glow rad="101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</p:spTree>
    <p:extLst>
      <p:ext uri="{BB962C8B-B14F-4D97-AF65-F5344CB8AC3E}">
        <p14:creationId xmlns:p14="http://schemas.microsoft.com/office/powerpoint/2010/main" val="2083571251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395536" y="4149080"/>
            <a:ext cx="8568952" cy="2304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Семнадцатилетний Редьярд -помощник 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редактора. 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 </a:t>
            </a:r>
            <a:r>
              <a:rPr lang="ru-RU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Лахор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defRPr/>
            </a:pP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«Гражданская и военная газета»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defRPr/>
            </a:pP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defRPr/>
            </a:pPr>
            <a:endParaRPr lang="ru-RU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endParaRPr lang="uk-UA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D:\Siiri\Koolikaust\Kipling\kipling2_blue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7784" y="-8353"/>
            <a:ext cx="4427538" cy="442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5987100"/>
      </p:ext>
    </p:extLst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3851920" y="274638"/>
            <a:ext cx="483488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5400" b="1" u="sng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Творчество</a:t>
            </a:r>
          </a:p>
        </p:txBody>
      </p:sp>
      <p:pic>
        <p:nvPicPr>
          <p:cNvPr id="4" name="Picture 2" descr="D:\Siiri\Koolikaust\Kipling\rudyard-kipling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836613"/>
            <a:ext cx="3508375" cy="515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83360" y="1414177"/>
            <a:ext cx="4572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это время писатель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начинает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писать для детей; выходят знаменитые «Книга джунглей» и «Вторая книга джунглей». Опубликованы также стихотворные сборники «Семь морей» и «Белые тезисы». </a:t>
            </a:r>
          </a:p>
        </p:txBody>
      </p:sp>
    </p:spTree>
    <p:extLst>
      <p:ext uri="{BB962C8B-B14F-4D97-AF65-F5344CB8AC3E}">
        <p14:creationId xmlns:p14="http://schemas.microsoft.com/office/powerpoint/2010/main" val="3895987100"/>
      </p:ext>
    </p:extLst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10" descr="Картинка 3 из 131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269557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2" descr="Картинка 77 из 131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5856" y="188640"/>
            <a:ext cx="261937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4" descr="Картинка 3 из 6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56176" y="188640"/>
            <a:ext cx="2638425" cy="3785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95288" y="4437112"/>
            <a:ext cx="864120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1901 выходит роман «Ким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»,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который считается одним из лучших романов писателя. Он пишет свои знаменитые книги «Пак с Холмов»  и «Награды и феи». </a:t>
            </a:r>
          </a:p>
        </p:txBody>
      </p:sp>
    </p:spTree>
    <p:extLst>
      <p:ext uri="{BB962C8B-B14F-4D97-AF65-F5344CB8AC3E}">
        <p14:creationId xmlns:p14="http://schemas.microsoft.com/office/powerpoint/2010/main" val="3895987100"/>
      </p:ext>
    </p:extLst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 descr="Сказки Киплинга Редьярда Джозефа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391722"/>
            <a:ext cx="4537644" cy="4165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116957" y="1154435"/>
            <a:ext cx="4572000" cy="569386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Киплинг много путешествовал, бывал и в Америке, и в Японии, и в Канаде, во Франции, в Южной Африке, вторую половину жизни провел в Англии. Но все же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ЕГО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страной была Индия - о ней написаны его произведения для взрослых и знаменитая сказка о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Маугли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</p:txBody>
      </p:sp>
      <p:sp>
        <p:nvSpPr>
          <p:cNvPr id="12" name="Rectangle 11"/>
          <p:cNvSpPr>
            <a:spLocks noGrp="1" noChangeArrowheads="1"/>
          </p:cNvSpPr>
          <p:nvPr>
            <p:ph type="title"/>
          </p:nvPr>
        </p:nvSpPr>
        <p:spPr>
          <a:xfrm>
            <a:off x="116957" y="33642"/>
            <a:ext cx="9260207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5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Эпоха путешествий</a:t>
            </a:r>
          </a:p>
        </p:txBody>
      </p:sp>
    </p:spTree>
    <p:extLst>
      <p:ext uri="{BB962C8B-B14F-4D97-AF65-F5344CB8AC3E}">
        <p14:creationId xmlns:p14="http://schemas.microsoft.com/office/powerpoint/2010/main" val="2757608088"/>
      </p:ext>
    </p:extLst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7" descr="Картинка 19 из 6661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3228" y="908720"/>
            <a:ext cx="381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115616" y="20349"/>
            <a:ext cx="8028384" cy="110439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5400" b="1" u="sng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Награды писателя</a:t>
            </a:r>
            <a:endParaRPr lang="ru-RU" sz="5400" b="1" kern="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635896" y="1412776"/>
            <a:ext cx="5352906" cy="504031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buFont typeface="Wingdings" pitchFamily="2" charset="2"/>
              <a:buChar char="v"/>
            </a:pPr>
            <a:r>
              <a:rPr lang="ru-RU" sz="2600" b="1" kern="0" dirty="0" smtClean="0"/>
              <a:t>Нобелевская премия по литературе (1907)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ru-RU" sz="1800" b="1" kern="0" dirty="0" smtClean="0"/>
              <a:t>(-«… </a:t>
            </a:r>
            <a:r>
              <a:rPr lang="ru-RU" sz="1800" b="1" kern="0" dirty="0"/>
              <a:t>за </a:t>
            </a:r>
            <a:r>
              <a:rPr lang="ru-RU" sz="1800" b="1" kern="0" dirty="0" smtClean="0"/>
              <a:t>наблюдательность</a:t>
            </a:r>
            <a:r>
              <a:rPr lang="ru-RU" sz="1800" b="1" kern="0" dirty="0"/>
              <a:t>, </a:t>
            </a:r>
            <a:r>
              <a:rPr lang="ru-RU" sz="1800" b="1" kern="0" dirty="0" smtClean="0"/>
              <a:t>яркую </a:t>
            </a:r>
            <a:r>
              <a:rPr lang="ru-RU" sz="1800" b="1" kern="0" dirty="0"/>
              <a:t>фантазию, зрелость идей, выдающийся талант повествователя</a:t>
            </a:r>
            <a:r>
              <a:rPr lang="ru-RU" sz="1800" b="1" kern="0" dirty="0" smtClean="0"/>
              <a:t>»)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v"/>
            </a:pPr>
            <a:r>
              <a:rPr lang="ru-RU" sz="2600" b="1" kern="0" dirty="0" smtClean="0"/>
              <a:t>Награды от университетов Парижа, Страсбурга, Афин и Торонто (1907)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v"/>
            </a:pPr>
            <a:r>
              <a:rPr lang="ru-RU" sz="2600" b="1" kern="0" dirty="0" smtClean="0"/>
              <a:t>Почетные степени Оксфордского, Кембриджского, </a:t>
            </a:r>
            <a:r>
              <a:rPr lang="ru-RU" sz="2600" b="1" kern="0" dirty="0" err="1" smtClean="0"/>
              <a:t>Эдинбургского</a:t>
            </a:r>
            <a:r>
              <a:rPr lang="ru-RU" sz="2600" b="1" kern="0" dirty="0" smtClean="0"/>
              <a:t> и </a:t>
            </a:r>
            <a:r>
              <a:rPr lang="ru-RU" sz="2600" b="1" kern="0" dirty="0" err="1" smtClean="0"/>
              <a:t>Даремского</a:t>
            </a:r>
            <a:r>
              <a:rPr lang="ru-RU" sz="2600" b="1" kern="0" dirty="0" smtClean="0"/>
              <a:t> университетов (1907)</a:t>
            </a:r>
          </a:p>
        </p:txBody>
      </p:sp>
    </p:spTree>
    <p:extLst>
      <p:ext uri="{BB962C8B-B14F-4D97-AF65-F5344CB8AC3E}">
        <p14:creationId xmlns:p14="http://schemas.microsoft.com/office/powerpoint/2010/main" val="2239226180"/>
      </p:ext>
    </p:extLst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6093" y="692696"/>
            <a:ext cx="3405826" cy="4608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6" cstate="email">
            <a:lum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67" t="5028" r="7408" b="8028"/>
          <a:stretch>
            <a:fillRect/>
          </a:stretch>
        </p:blipFill>
        <p:spPr bwMode="auto">
          <a:xfrm>
            <a:off x="250825" y="548680"/>
            <a:ext cx="3232596" cy="4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932040" y="5635625"/>
            <a:ext cx="400487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Кэролин Стар </a:t>
            </a:r>
            <a:r>
              <a:rPr lang="ru-RU" alt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Балестьер</a:t>
            </a:r>
            <a:endParaRPr lang="uk-UA" alt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77383672"/>
      </p:ext>
    </p:extLst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1760" y="548680"/>
            <a:ext cx="4592658" cy="468049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953727" y="5229176"/>
            <a:ext cx="75087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Джозефина</a:t>
            </a:r>
            <a:r>
              <a:rPr lang="ru-RU" alt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Джон и </a:t>
            </a:r>
            <a:r>
              <a:rPr lang="ru-RU" alt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Елси</a:t>
            </a:r>
            <a:r>
              <a:rPr lang="ru-RU" alt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Киплинг</a:t>
            </a:r>
            <a:endParaRPr lang="uk-UA" alt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77383672"/>
      </p:ext>
    </p:extLst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27584" y="4293096"/>
            <a:ext cx="7920880" cy="1902073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b="1" dirty="0" smtClean="0">
                <a:solidFill>
                  <a:srgbClr val="1B83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Джозеф Редьярд Киплинг</a:t>
            </a:r>
            <a:br>
              <a:rPr lang="ru-RU" sz="4000" b="1" dirty="0" smtClean="0">
                <a:solidFill>
                  <a:srgbClr val="1B83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u="sng" dirty="0" smtClean="0">
                <a:solidFill>
                  <a:srgbClr val="1B83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1865- 1936гг.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H="1">
            <a:off x="2411760" y="4581128"/>
            <a:ext cx="144016" cy="216024"/>
          </a:xfrm>
          <a:prstGeom prst="line">
            <a:avLst/>
          </a:prstGeom>
          <a:ln w="57150">
            <a:solidFill>
              <a:srgbClr val="1B83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H="1">
            <a:off x="4211960" y="4581128"/>
            <a:ext cx="144016" cy="216024"/>
          </a:xfrm>
          <a:prstGeom prst="line">
            <a:avLst/>
          </a:prstGeom>
          <a:ln w="57150">
            <a:solidFill>
              <a:srgbClr val="1B83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H="1">
            <a:off x="6444208" y="4617965"/>
            <a:ext cx="144016" cy="216024"/>
          </a:xfrm>
          <a:prstGeom prst="line">
            <a:avLst/>
          </a:prstGeom>
          <a:ln w="57150">
            <a:solidFill>
              <a:srgbClr val="1B83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://www.e-progress.com.ua/wp-content/uploads/litblog/kiplin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1800" y="560187"/>
            <a:ext cx="3312368" cy="4014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199217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Заголовок 10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6000" b="1" u="sng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Смерть</a:t>
            </a:r>
          </a:p>
        </p:txBody>
      </p:sp>
      <p:pic>
        <p:nvPicPr>
          <p:cNvPr id="10" name="Рисунок 14" descr="0_482c5_ae5142aa_L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88" y="1393793"/>
            <a:ext cx="3638748" cy="4448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Содержимое 13" descr="0_2c7ca_4f2f852_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43375" y="1381752"/>
            <a:ext cx="4286250" cy="2763837"/>
          </a:xfrm>
          <a:prstGeom prst="rect">
            <a:avLst/>
          </a:prstGeom>
        </p:spPr>
      </p:pic>
      <p:sp>
        <p:nvSpPr>
          <p:cNvPr id="12" name="Текст 12"/>
          <p:cNvSpPr txBox="1">
            <a:spLocks/>
          </p:cNvSpPr>
          <p:nvPr/>
        </p:nvSpPr>
        <p:spPr>
          <a:xfrm>
            <a:off x="3857624" y="4152085"/>
            <a:ext cx="4500563" cy="168991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buNone/>
            </a:pPr>
            <a:r>
              <a:rPr lang="ru-RU" altLang="ru-RU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 января 1936 г. Редьярд Киплинг скончался</a:t>
            </a:r>
          </a:p>
        </p:txBody>
      </p:sp>
    </p:spTree>
    <p:extLst>
      <p:ext uri="{BB962C8B-B14F-4D97-AF65-F5344CB8AC3E}">
        <p14:creationId xmlns:p14="http://schemas.microsoft.com/office/powerpoint/2010/main" val="2239226180"/>
      </p:ext>
    </p:extLst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Картинка 41 из 574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4033" y="26965"/>
            <a:ext cx="9144000" cy="6858000"/>
          </a:xfrm>
          <a:prstGeom prst="rect">
            <a:avLst/>
          </a:prstGeom>
        </p:spPr>
      </p:pic>
      <p:sp>
        <p:nvSpPr>
          <p:cNvPr id="29698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5" name="Picture 5" descr="http://afishagoroda.ru/impreview/mevents/kino/poster_1028_202x28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9952" y="3455965"/>
            <a:ext cx="2105058" cy="292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gifr.ru/data/gifs/6/8/7/687dc4585a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1630" y="1196752"/>
            <a:ext cx="6967889" cy="206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Картинка 41 из 5749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818316" y="635670"/>
            <a:ext cx="6132448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Вспомните, </a:t>
            </a:r>
            <a:endParaRPr lang="ru-RU" sz="7200" b="1" i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72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кто </a:t>
            </a:r>
            <a:r>
              <a:rPr lang="ru-RU" sz="72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</a:t>
            </a:r>
            <a:r>
              <a:rPr lang="ru-RU" sz="72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ru-RU" sz="7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 descr="http://j.livelib.ru/boocover/1000029316/l/6b5e/Redyard_Kipling__Maugl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2924944"/>
            <a:ext cx="2625080" cy="3071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1555033"/>
            <a:ext cx="80648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Единственный зверь другой породы, кото­рого допускают на совет стаи волков, старик, кото­рый может бродить, где ему вздумается, потому что он ест одни только орехи, мед и коре­нья, и который обучает волчат закону джунглей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51720" y="5733256"/>
            <a:ext cx="38965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(Мед­ведь Балу).</a:t>
            </a:r>
            <a:endParaRPr lang="ru-RU" sz="36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3030" t="14843" r="51246"/>
          <a:stretch/>
        </p:blipFill>
        <p:spPr bwMode="auto">
          <a:xfrm>
            <a:off x="2250089" y="548680"/>
            <a:ext cx="3499842" cy="469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5576" y="548680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команда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77383672"/>
      </p:ext>
    </p:extLst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1052736"/>
            <a:ext cx="84969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 с самого рождения хромает на одну но­гу. Вот почему он охотится только за до­машней скотиной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83845" y="5554106"/>
            <a:ext cx="33763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Тигр Шер-Хан</a:t>
            </a:r>
            <a:endParaRPr lang="ru-RU" sz="36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http://www.bankreceptov.ru/pic/skazki-022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2694" y="836711"/>
            <a:ext cx="4999586" cy="448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5536" y="271572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команда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77383672"/>
      </p:ext>
    </p:extLst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2" grpId="2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1052736"/>
            <a:ext cx="799288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Она хитра, как шакал, отваж­на, как дикий буйвол, и бесст­рашна, как раненый слон; Голос у неё был сладок, как дикий мёд, а шкура мягче пуха. Чёрная, "как чернила, но с отметинами, которые видны на свету, как лёгкий узор на муаре</a:t>
            </a:r>
          </a:p>
        </p:txBody>
      </p:sp>
      <p:pic>
        <p:nvPicPr>
          <p:cNvPr id="3074" name="Picture 2" descr="http://forum.na-svyazi.ru/uploads/post-28983-125657357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752" y="523874"/>
            <a:ext cx="4896544" cy="501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31840" y="6021287"/>
            <a:ext cx="36000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Пантера </a:t>
            </a:r>
            <a:r>
              <a:rPr lang="ru-RU" sz="3200" b="1" i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Багира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256292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команда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77383672"/>
      </p:ext>
    </p:extLst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accel="66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ac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3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3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2" grpId="2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836712"/>
            <a:ext cx="792088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 очень стар и очень хитёр, у него на спине красивый пестрый узор, коричневый с жел­тым, кроме того, он всегда голоден... Он безногий, и глаза у него презлые. Он умеет лазить по деревьям не хуже обезьян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846414" y="5733256"/>
            <a:ext cx="20018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Удав </a:t>
            </a:r>
            <a:r>
              <a:rPr lang="ru-RU" sz="3200" b="1" i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Каа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http://www.zoroastrian.ru/files/uda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6384" y="620688"/>
            <a:ext cx="6423197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1520" y="256332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команда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77383672"/>
      </p:ext>
    </p:extLst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2" grpId="2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1340768"/>
            <a:ext cx="82809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них есть свои дороги и перекрестки, свои подъемы и спуски, пролегающие в ста футах над землей, и по этим дорогам они путешествуют даже ночью, если надо; никто в джунглях не водится с ними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347864" y="5877272"/>
            <a:ext cx="28200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Бандар-Логи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31" t="1" r="12298" b="6250"/>
          <a:stretch/>
        </p:blipFill>
        <p:spPr bwMode="auto">
          <a:xfrm>
            <a:off x="1548568" y="620688"/>
            <a:ext cx="6630737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55576" y="548680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команда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77383672"/>
      </p:ext>
    </p:extLst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8" y="1988840"/>
            <a:ext cx="813690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Они бегут напрямик через джунгли и все, что попадаете им навстречу, сбивают с ног и разрывают в клочья; даже  тигр уступает им свою добычу; они не так крупны, как волки, не так ловки, но очень сильны, и их бывает очень много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915816" y="5751510"/>
            <a:ext cx="44454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Дикие рыжие собаки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3555" t="16927" r="12738"/>
          <a:stretch/>
        </p:blipFill>
        <p:spPr bwMode="auto">
          <a:xfrm>
            <a:off x="1379379" y="1080120"/>
            <a:ext cx="6587409" cy="4174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3528" y="240929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команда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57945218"/>
      </p:ext>
    </p:extLst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Картинка 41 из 5749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411760" y="635670"/>
            <a:ext cx="6459461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ВОПРОСЫ </a:t>
            </a:r>
          </a:p>
          <a:p>
            <a:pPr algn="ctr"/>
            <a:r>
              <a:rPr lang="ru-RU" sz="72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КОМАНД</a:t>
            </a:r>
            <a:endParaRPr lang="ru-RU" sz="7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4" name="Picture 2" descr="http://kakoyfilmposmotret.ru/uploads/posts/2013-01/maugli_full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6829" y="2943994"/>
            <a:ext cx="2754244" cy="371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8727645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30623" y="1124744"/>
            <a:ext cx="8893175" cy="4321175"/>
            <a:chOff x="295" y="1117"/>
            <a:chExt cx="5307" cy="2556"/>
          </a:xfrm>
        </p:grpSpPr>
        <p:pic>
          <p:nvPicPr>
            <p:cNvPr id="5" name="Picture 6" descr="Карта мира 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" y="1117"/>
              <a:ext cx="5307" cy="2556"/>
            </a:xfrm>
            <a:prstGeom prst="rect">
              <a:avLst/>
            </a:prstGeom>
            <a:noFill/>
            <a:ln w="38100" cmpd="dbl">
              <a:solidFill>
                <a:srgbClr val="FFFF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Line 8"/>
            <p:cNvSpPr>
              <a:spLocks noChangeShapeType="1"/>
            </p:cNvSpPr>
            <p:nvPr/>
          </p:nvSpPr>
          <p:spPr bwMode="auto">
            <a:xfrm>
              <a:off x="4150" y="2024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" name="AutoShape 9"/>
            <p:cNvSpPr>
              <a:spLocks noChangeArrowheads="1"/>
            </p:cNvSpPr>
            <p:nvPr/>
          </p:nvSpPr>
          <p:spPr bwMode="auto">
            <a:xfrm rot="-1389806">
              <a:off x="3833" y="1797"/>
              <a:ext cx="1576" cy="273"/>
            </a:xfrm>
            <a:prstGeom prst="leftArrow">
              <a:avLst>
                <a:gd name="adj1" fmla="val 50000"/>
                <a:gd name="adj2" fmla="val 14432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 b="0">
                <a:latin typeface="Tahoma" pitchFamily="34" charset="0"/>
              </a:endParaRPr>
            </a:p>
          </p:txBody>
        </p:sp>
      </p:grpSp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4572000" y="3044584"/>
            <a:ext cx="2266305" cy="768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Бомбей</a:t>
            </a:r>
            <a:endParaRPr lang="uk-UA" sz="4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97666280"/>
      </p:ext>
    </p:extLst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Картинка 41 из 574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37298" y="5864922"/>
            <a:ext cx="59631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Мать-Волчица, Ракша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764705"/>
            <a:ext cx="792088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Кто назвал Маугли «Лягу­шонком» и как звали этого героя? 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2738" t="9635" r="20351"/>
          <a:stretch/>
        </p:blipFill>
        <p:spPr bwMode="auto">
          <a:xfrm>
            <a:off x="1231427" y="404664"/>
            <a:ext cx="6825162" cy="5182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Картинка 41 из 574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259632" y="5229200"/>
            <a:ext cx="78843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Злые </a:t>
            </a:r>
            <a:r>
              <a:rPr lang="ru-RU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черные дикие пчелы. </a:t>
            </a:r>
            <a:r>
              <a:rPr lang="ru-RU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Живут </a:t>
            </a:r>
            <a:r>
              <a:rPr lang="ru-RU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Пчелином Утесе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476673"/>
            <a:ext cx="784887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Кто такие Маленький Народ Скал? </a:t>
            </a:r>
            <a:endParaRPr lang="ru-RU" sz="5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Где </a:t>
            </a:r>
            <a:r>
              <a:rPr lang="ru-RU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 живет? 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738" r="13031" b="6250"/>
          <a:stretch/>
        </p:blipFill>
        <p:spPr bwMode="auto">
          <a:xfrm>
            <a:off x="1504384" y="468435"/>
            <a:ext cx="6351256" cy="4509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1601166"/>
      </p:ext>
    </p:extLst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Картинка 41 из 574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34504" y="5517232"/>
            <a:ext cx="617348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Рыжие Дикие Со­баки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34504" y="548680"/>
            <a:ext cx="6716326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Кто пошел войной </a:t>
            </a:r>
            <a:endParaRPr lang="ru-RU" sz="5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народ Маугли? 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3616" t="6771" r="12738"/>
          <a:stretch/>
        </p:blipFill>
        <p:spPr bwMode="auto">
          <a:xfrm>
            <a:off x="1043608" y="440995"/>
            <a:ext cx="7219647" cy="513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1601166"/>
      </p:ext>
    </p:extLst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Картинка 41 из 574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5706877" y="4212715"/>
            <a:ext cx="306641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4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Каа</a:t>
            </a:r>
            <a:r>
              <a:rPr lang="ru-RU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Балу</a:t>
            </a: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Багира</a:t>
            </a: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980728"/>
            <a:ext cx="808972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Кто помог Маугли выбраться из западни, </a:t>
            </a:r>
            <a:endParaRPr lang="ru-RU" sz="4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которую его </a:t>
            </a:r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за­гнали </a:t>
            </a:r>
            <a:r>
              <a:rPr lang="ru-RU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Бандар-Логи</a:t>
            </a:r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683568" y="0"/>
            <a:ext cx="8305749" cy="6421644"/>
            <a:chOff x="467545" y="218778"/>
            <a:chExt cx="8305749" cy="6421644"/>
          </a:xfrm>
        </p:grpSpPr>
        <p:pic>
          <p:nvPicPr>
            <p:cNvPr id="22531" name="Picture 3"/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2372" t="25000" r="13836"/>
            <a:stretch/>
          </p:blipFill>
          <p:spPr bwMode="auto">
            <a:xfrm>
              <a:off x="3203848" y="218778"/>
              <a:ext cx="5569446" cy="3182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2" name="Picture 4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4861" t="3125" r="13251"/>
            <a:stretch/>
          </p:blipFill>
          <p:spPr bwMode="auto">
            <a:xfrm>
              <a:off x="467545" y="2492895"/>
              <a:ext cx="4680519" cy="4147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61601166"/>
      </p:ext>
    </p:extLst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4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Картинка 41 из 574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384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995936" y="5871175"/>
            <a:ext cx="33134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Слон </a:t>
            </a:r>
            <a:r>
              <a:rPr lang="ru-RU" sz="4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Хатхи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59632" y="1988840"/>
            <a:ext cx="7200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Кто был Хозяином </a:t>
            </a:r>
            <a:endParaRPr lang="ru-RU" sz="5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джунглей</a:t>
            </a:r>
            <a:r>
              <a:rPr lang="ru-RU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3456" t="3125" r="13397" b="9375"/>
          <a:stretch/>
        </p:blipFill>
        <p:spPr bwMode="auto">
          <a:xfrm>
            <a:off x="1466724" y="463131"/>
            <a:ext cx="5842620" cy="5408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1601166"/>
      </p:ext>
    </p:extLst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Картинка 41 из 574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576587" y="5805264"/>
            <a:ext cx="62690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Старый </a:t>
            </a:r>
            <a:r>
              <a:rPr lang="ru-RU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медведь Балу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87624" y="1298740"/>
            <a:ext cx="66247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Кто обучал </a:t>
            </a:r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волчат</a:t>
            </a:r>
          </a:p>
          <a:p>
            <a:pPr algn="ctr"/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Закону джунглей?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3719" t="2344" r="31918" b="6250"/>
          <a:stretch/>
        </p:blipFill>
        <p:spPr bwMode="auto">
          <a:xfrm>
            <a:off x="2195736" y="260648"/>
            <a:ext cx="5385649" cy="5215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1601166"/>
      </p:ext>
    </p:extLst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Картинка 41 из 574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195736" y="5949280"/>
            <a:ext cx="64794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Красный цветок - огонь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765859"/>
            <a:ext cx="820765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называла </a:t>
            </a:r>
            <a:r>
              <a:rPr lang="ru-RU" sz="5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Багира</a:t>
            </a:r>
            <a:r>
              <a:rPr lang="ru-RU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«Крас­ным цветком»? </a:t>
            </a:r>
          </a:p>
        </p:txBody>
      </p:sp>
      <p:pic>
        <p:nvPicPr>
          <p:cNvPr id="26626" name="Picture 2" descr="http://www.planetaskazok.ru/images/stories/kipling/maugli/img_20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664" y="332656"/>
            <a:ext cx="6240692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0302149"/>
      </p:ext>
    </p:extLst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2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Картинка 41 из 574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357402" y="1674674"/>
            <a:ext cx="6429196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обращалась </a:t>
            </a:r>
            <a:endParaRPr lang="ru-RU" sz="5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Багира</a:t>
            </a:r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Ма­угли? </a:t>
            </a:r>
          </a:p>
        </p:txBody>
      </p:sp>
      <p:pic>
        <p:nvPicPr>
          <p:cNvPr id="1026" name="Picture 2" descr="http://www.kino-archive.ru/uploads/posts/2010-03/1267529548_maugli04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664" y="548680"/>
            <a:ext cx="5805264" cy="43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06979" y="5445224"/>
            <a:ext cx="41300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Маленький Брат</a:t>
            </a:r>
          </a:p>
        </p:txBody>
      </p:sp>
    </p:spTree>
    <p:extLst>
      <p:ext uri="{BB962C8B-B14F-4D97-AF65-F5344CB8AC3E}">
        <p14:creationId xmlns:p14="http://schemas.microsoft.com/office/powerpoint/2010/main" val="1680302149"/>
      </p:ext>
    </p:extLst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2" grpId="2"/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Картинка 41 из 574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043608" y="2060849"/>
            <a:ext cx="712879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Кого больше всего боялись </a:t>
            </a:r>
            <a:r>
              <a:rPr lang="ru-RU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Бандар-Логи</a:t>
            </a:r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Почему? </a:t>
            </a:r>
          </a:p>
        </p:txBody>
      </p:sp>
      <p:pic>
        <p:nvPicPr>
          <p:cNvPr id="2050" name="Picture 2" descr="http://www.stihi.ru/pics/2011/03/11/1453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5776" y="188640"/>
            <a:ext cx="3832655" cy="4926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17240" y="5517232"/>
            <a:ext cx="81369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Уда­ва </a:t>
            </a:r>
            <a:r>
              <a:rPr lang="ru-RU" sz="3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Каа</a:t>
            </a:r>
            <a:r>
              <a:rPr lang="ru-RU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они боялись его гипно­тизирующего взгляда.</a:t>
            </a:r>
          </a:p>
        </p:txBody>
      </p:sp>
    </p:spTree>
    <p:extLst>
      <p:ext uri="{BB962C8B-B14F-4D97-AF65-F5344CB8AC3E}">
        <p14:creationId xmlns:p14="http://schemas.microsoft.com/office/powerpoint/2010/main" val="1680302149"/>
      </p:ext>
    </p:extLst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Картинка 41 из 574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23528" y="2060848"/>
            <a:ext cx="813690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звали волка-отца, </a:t>
            </a:r>
            <a:endParaRPr lang="ru-RU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/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чьё </a:t>
            </a:r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семейство вырастило Маугли?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1083" r="23426"/>
          <a:stretch/>
        </p:blipFill>
        <p:spPr bwMode="auto">
          <a:xfrm>
            <a:off x="1475656" y="404664"/>
            <a:ext cx="5014143" cy="5080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333679" y="6021288"/>
            <a:ext cx="14029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Акела</a:t>
            </a:r>
            <a:endParaRPr lang="ru-RU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61601166"/>
      </p:ext>
    </p:extLst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533900" y="476672"/>
            <a:ext cx="4572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5400" b="1" u="sng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Биография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121437" y="1619672"/>
            <a:ext cx="4788024" cy="432048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 eaLnBrk="1" hangingPunct="1">
              <a:buFontTx/>
              <a:buNone/>
              <a:defRPr/>
            </a:pPr>
            <a:r>
              <a:rPr lang="ru-RU" kern="0" dirty="0" smtClean="0"/>
              <a:t>	</a:t>
            </a:r>
            <a:r>
              <a:rPr lang="ru-RU" sz="28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Редьярд Киплинг родился </a:t>
            </a:r>
            <a:r>
              <a:rPr lang="ru-RU" sz="28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6" charset="0"/>
              </a:rPr>
              <a:t>в </a:t>
            </a:r>
            <a:r>
              <a:rPr lang="ru-RU" sz="2800" b="1" u="sng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6" charset="0"/>
              </a:rPr>
              <a:t>1865</a:t>
            </a:r>
            <a:r>
              <a:rPr lang="ru-RU" sz="28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6" charset="0"/>
              </a:rPr>
              <a:t> году </a:t>
            </a:r>
            <a:r>
              <a:rPr lang="ru-RU" sz="28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Бомбее (Индия), в семье профессора местной школы искусств Джона </a:t>
            </a:r>
            <a:r>
              <a:rPr lang="ru-RU" sz="2800" b="1" kern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Локвуда</a:t>
            </a:r>
            <a:r>
              <a:rPr lang="ru-RU" sz="28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Киплинга и Алисы (Макдональд) Киплинг. </a:t>
            </a: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692696"/>
            <a:ext cx="3509877" cy="5066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Картинка 41 из 574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539552" y="1700808"/>
            <a:ext cx="806489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Маугли остался в джунглях или всё-таки вернулся к людям?</a:t>
            </a:r>
          </a:p>
        </p:txBody>
      </p:sp>
      <p:pic>
        <p:nvPicPr>
          <p:cNvPr id="3074" name="Picture 2" descr="http://www.hdkino.org/uploads/posts/2011-12/1323392063_720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624133"/>
            <a:ext cx="6693905" cy="496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0302149"/>
      </p:ext>
    </p:extLst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киплинг\джунгли\jungle-used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10653" y="0"/>
            <a:ext cx="9254508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214414" y="2000240"/>
            <a:ext cx="7572428" cy="19389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ru-RU" sz="6000" b="1" cap="all" dirty="0" smtClean="0">
                <a:ln w="9000" cmpd="sng">
                  <a:solidFill>
                    <a:srgbClr val="8000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12700" stA="28000" endPos="45000" dist="1000" dir="5400000" sy="-100000" algn="bl" rotWithShape="0"/>
                </a:effectLst>
              </a:rPr>
              <a:t>Спасибо</a:t>
            </a:r>
            <a:r>
              <a:rPr lang="ru-RU" sz="6000" b="1" cap="all" dirty="0" smtClean="0">
                <a:ln w="9000" cmpd="sng">
                  <a:solidFill>
                    <a:srgbClr val="800000"/>
                  </a:solidFill>
                  <a:prstDash val="solid"/>
                </a:ln>
                <a:solidFill>
                  <a:srgbClr val="FFC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</a:p>
          <a:p>
            <a:pPr algn="ctr"/>
            <a:r>
              <a:rPr lang="ru-RU" sz="6000" b="1" cap="all" dirty="0" smtClean="0">
                <a:ln w="9000" cmpd="sng">
                  <a:solidFill>
                    <a:srgbClr val="800000"/>
                  </a:solidFill>
                  <a:prstDash val="solid"/>
                </a:ln>
                <a:solidFill>
                  <a:srgbClr val="FFC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за внимание!</a:t>
            </a:r>
            <a:endParaRPr lang="ru-RU" sz="6000" b="1" cap="all" dirty="0">
              <a:ln w="9000" cmpd="sng">
                <a:solidFill>
                  <a:srgbClr val="800000"/>
                </a:solidFill>
                <a:prstDash val="solid"/>
              </a:ln>
              <a:solidFill>
                <a:srgbClr val="FFC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" name="Picture 5" descr="0015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1538" y="928670"/>
            <a:ext cx="3671888" cy="1700212"/>
          </a:xfrm>
          <a:prstGeom prst="rect">
            <a:avLst/>
          </a:prstGeom>
          <a:noFill/>
        </p:spPr>
      </p:pic>
      <p:pic>
        <p:nvPicPr>
          <p:cNvPr id="8" name="Picture 5" descr="0015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57422" y="0"/>
            <a:ext cx="5500726" cy="1200122"/>
          </a:xfrm>
          <a:prstGeom prst="rect">
            <a:avLst/>
          </a:prstGeom>
          <a:noFill/>
        </p:spPr>
      </p:pic>
      <p:pic>
        <p:nvPicPr>
          <p:cNvPr id="9" name="Picture 5" descr="0015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72112" y="0"/>
            <a:ext cx="3671888" cy="1700212"/>
          </a:xfrm>
          <a:prstGeom prst="rect">
            <a:avLst/>
          </a:prstGeom>
          <a:noFill/>
        </p:spPr>
      </p:pic>
      <p:pic>
        <p:nvPicPr>
          <p:cNvPr id="10" name="Picture 6" descr="0013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642918"/>
            <a:ext cx="3852862" cy="1838325"/>
          </a:xfrm>
          <a:prstGeom prst="rect">
            <a:avLst/>
          </a:prstGeom>
          <a:noFill/>
        </p:spPr>
      </p:pic>
      <p:pic>
        <p:nvPicPr>
          <p:cNvPr id="11" name="Picture 6" descr="0013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-214338"/>
            <a:ext cx="3852862" cy="18383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38193903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476672"/>
            <a:ext cx="7920880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gradFill>
                  <a:gsLst>
                    <a:gs pos="0">
                      <a:sysClr val="windowText" lastClr="000000"/>
                    </a:gs>
                    <a:gs pos="40000">
                      <a:sysClr val="windowText" lastClr="000000">
                        <a:lumMod val="75000"/>
                        <a:lumOff val="25000"/>
                      </a:sys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Trebuchet MS"/>
              </a:rPr>
              <a:t>Источники </a:t>
            </a:r>
            <a:r>
              <a:rPr lang="ru-RU" sz="3200" b="1">
                <a:gradFill>
                  <a:gsLst>
                    <a:gs pos="0">
                      <a:sysClr val="windowText" lastClr="000000"/>
                    </a:gs>
                    <a:gs pos="40000">
                      <a:sysClr val="windowText" lastClr="000000">
                        <a:lumMod val="75000"/>
                        <a:lumOff val="25000"/>
                      </a:sys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Trebuchet MS"/>
              </a:rPr>
              <a:t>ресурсов </a:t>
            </a:r>
            <a:endParaRPr lang="ru-RU" sz="3200" b="1" smtClean="0">
              <a:gradFill>
                <a:gsLst>
                  <a:gs pos="0">
                    <a:sysClr val="windowText" lastClr="000000"/>
                  </a:gs>
                  <a:gs pos="40000">
                    <a:sysClr val="windowText" lastClr="000000">
                      <a:lumMod val="75000"/>
                      <a:lumOff val="25000"/>
                    </a:sysClr>
                  </a:gs>
                  <a:gs pos="100000">
                    <a:srgbClr val="212745">
                      <a:alpha val="65000"/>
                    </a:srgb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latin typeface="Trebuchet MS"/>
            </a:endParaRPr>
          </a:p>
          <a:p>
            <a:pPr algn="ctr"/>
            <a:endParaRPr lang="ru-RU" sz="1400" b="1" dirty="0" smtClean="0">
              <a:gradFill>
                <a:gsLst>
                  <a:gs pos="0">
                    <a:sysClr val="windowText" lastClr="000000"/>
                  </a:gs>
                  <a:gs pos="40000">
                    <a:sysClr val="windowText" lastClr="000000">
                      <a:lumMod val="75000"/>
                      <a:lumOff val="25000"/>
                    </a:sysClr>
                  </a:gs>
                  <a:gs pos="100000">
                    <a:srgbClr val="212745">
                      <a:alpha val="65000"/>
                    </a:srgb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latin typeface="Trebuchet MS"/>
            </a:endParaRPr>
          </a:p>
          <a:p>
            <a:r>
              <a:rPr lang="en-US" dirty="0" smtClean="0"/>
              <a:t>http</a:t>
            </a:r>
            <a:r>
              <a:rPr lang="en-US" dirty="0"/>
              <a:t>://www.e-progress.com.ua/biographies/redyard-kipling</a:t>
            </a:r>
            <a:r>
              <a:rPr lang="en-US" dirty="0" smtClean="0"/>
              <a:t>/</a:t>
            </a:r>
            <a:r>
              <a:rPr lang="ru-RU" dirty="0" smtClean="0"/>
              <a:t> - Портрет и биография </a:t>
            </a:r>
            <a:r>
              <a:rPr lang="ru-RU" dirty="0" err="1" smtClean="0"/>
              <a:t>Р.Киплинга</a:t>
            </a:r>
            <a:endParaRPr lang="ru-RU" dirty="0" smtClean="0"/>
          </a:p>
          <a:p>
            <a:r>
              <a:rPr lang="en-US" dirty="0"/>
              <a:t>http://www.myshared.ru/slide/49393</a:t>
            </a:r>
            <a:r>
              <a:rPr lang="en-US" dirty="0" smtClean="0"/>
              <a:t>/</a:t>
            </a:r>
            <a:r>
              <a:rPr lang="ru-RU" dirty="0" smtClean="0"/>
              <a:t> - биография</a:t>
            </a:r>
          </a:p>
          <a:p>
            <a:r>
              <a:rPr lang="en-US" dirty="0"/>
              <a:t>http://</a:t>
            </a:r>
            <a:r>
              <a:rPr lang="en-US" dirty="0" smtClean="0"/>
              <a:t>skazki.blox.ua/2010/08/Detskie-skazki-Kiplinga.html</a:t>
            </a:r>
            <a:r>
              <a:rPr lang="ru-RU" dirty="0" smtClean="0"/>
              <a:t> – Маугли</a:t>
            </a:r>
          </a:p>
          <a:p>
            <a:r>
              <a:rPr lang="en-US" dirty="0"/>
              <a:t>http://</a:t>
            </a:r>
            <a:r>
              <a:rPr lang="en-US" dirty="0" smtClean="0"/>
              <a:t>spoki.tvnet.lv/muzika/Veco-laiku-multifilmas/118685</a:t>
            </a:r>
            <a:r>
              <a:rPr lang="ru-RU" dirty="0" smtClean="0"/>
              <a:t> – Балу</a:t>
            </a:r>
          </a:p>
          <a:p>
            <a:r>
              <a:rPr lang="en-US" dirty="0"/>
              <a:t>http://</a:t>
            </a:r>
            <a:r>
              <a:rPr lang="en-US" dirty="0" smtClean="0"/>
              <a:t>www.bankreceptov.ru/skazki/skazki-0030.shtml</a:t>
            </a:r>
            <a:r>
              <a:rPr lang="ru-RU" dirty="0" smtClean="0"/>
              <a:t> – Тигр Шер-хан</a:t>
            </a:r>
          </a:p>
          <a:p>
            <a:r>
              <a:rPr lang="en-US" dirty="0"/>
              <a:t>http://</a:t>
            </a:r>
            <a:r>
              <a:rPr lang="en-US" dirty="0" smtClean="0"/>
              <a:t>little-discoveries.blogspot.ru/2011/11/blog-post.html</a:t>
            </a:r>
            <a:r>
              <a:rPr lang="ru-RU" dirty="0" smtClean="0"/>
              <a:t> - Пантера </a:t>
            </a:r>
            <a:r>
              <a:rPr lang="ru-RU" dirty="0" err="1" smtClean="0"/>
              <a:t>Багира</a:t>
            </a:r>
            <a:endParaRPr lang="ru-RU" dirty="0" smtClean="0"/>
          </a:p>
          <a:p>
            <a:r>
              <a:rPr lang="en-US" dirty="0"/>
              <a:t>http://</a:t>
            </a:r>
            <a:r>
              <a:rPr lang="en-US" dirty="0" smtClean="0"/>
              <a:t>www.zoroastrian.ru/node/1243</a:t>
            </a:r>
            <a:r>
              <a:rPr lang="ru-RU" dirty="0" smtClean="0"/>
              <a:t> - Удав </a:t>
            </a:r>
            <a:r>
              <a:rPr lang="ru-RU" dirty="0" err="1" smtClean="0"/>
              <a:t>Каа</a:t>
            </a:r>
            <a:endParaRPr lang="ru-RU" dirty="0" smtClean="0"/>
          </a:p>
          <a:p>
            <a:r>
              <a:rPr lang="en-US" dirty="0"/>
              <a:t>http://</a:t>
            </a:r>
            <a:r>
              <a:rPr lang="en-US" dirty="0" smtClean="0"/>
              <a:t>www.inoforum.ru/forum/index.php?showtopic=99649&amp;st=30</a:t>
            </a:r>
            <a:r>
              <a:rPr lang="ru-RU" dirty="0"/>
              <a:t> </a:t>
            </a:r>
            <a:r>
              <a:rPr lang="ru-RU" dirty="0" smtClean="0"/>
              <a:t>- Мать-Волчица, Ракша</a:t>
            </a:r>
          </a:p>
          <a:p>
            <a:r>
              <a:rPr lang="en-US" dirty="0"/>
              <a:t>http://</a:t>
            </a:r>
            <a:r>
              <a:rPr lang="en-US" dirty="0" smtClean="0"/>
              <a:t>multiki.arjlover.net/info/maugli.cd1.avi.html</a:t>
            </a:r>
            <a:r>
              <a:rPr lang="ru-RU" dirty="0" smtClean="0"/>
              <a:t>, </a:t>
            </a:r>
            <a:r>
              <a:rPr lang="en-US" dirty="0"/>
              <a:t>http://znichka.com/post178955170</a:t>
            </a:r>
            <a:r>
              <a:rPr lang="ru-RU" dirty="0" smtClean="0"/>
              <a:t> – всё остальное, скопированы из мультфильма</a:t>
            </a: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367492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005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18964" y="4725144"/>
            <a:ext cx="74888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Ему 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дали странное имя Редьярд, в честь озера в Англии, где познакомились его родители.</a:t>
            </a:r>
          </a:p>
        </p:txBody>
      </p:sp>
      <p:pic>
        <p:nvPicPr>
          <p:cNvPr id="5" name="Picture 1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5103" y="208766"/>
            <a:ext cx="5801783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76200" y="5031136"/>
            <a:ext cx="8923338" cy="1377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Ранние годы, полные экзотических видов, звуков и сказок музыки, были очень счастливые для будущего писателя.</a:t>
            </a:r>
            <a:endParaRPr lang="ru-RU" sz="3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6" descr="G:\Новая папка\hindu_painting_QE66_l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60703">
            <a:off x="-48980" y="183804"/>
            <a:ext cx="3048000" cy="2554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9" descr="F:\киплинг\джунгли\7862ebd91afc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3808" y="344539"/>
            <a:ext cx="2834381" cy="2128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5" descr="G:\Новая папка\hindu_goddess_QM24_l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02601">
            <a:off x="5837945" y="655071"/>
            <a:ext cx="2500330" cy="1816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G:\Новая папка\hindu_posters_QA30_l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095970">
            <a:off x="1226486" y="2107229"/>
            <a:ext cx="1905259" cy="2643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8" descr="F:\киплинг\джунгли\0_1cb17_dbd22a9b_XL.jpe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824" y="2472901"/>
            <a:ext cx="2817016" cy="2109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4" descr="G:\Новая папка\124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34598">
            <a:off x="5835082" y="2394669"/>
            <a:ext cx="1892821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9" descr="e78ab585dec3bc9bae4d865af16_prev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66174" y="286342"/>
            <a:ext cx="5544616" cy="48487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18885081"/>
      </p:ext>
    </p:extLst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8"/>
          <p:cNvSpPr txBox="1">
            <a:spLocks noChangeArrowheads="1"/>
          </p:cNvSpPr>
          <p:nvPr/>
        </p:nvSpPr>
        <p:spPr>
          <a:xfrm>
            <a:off x="2051720" y="27709"/>
            <a:ext cx="4464497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sng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ДЕТСТВО</a:t>
            </a:r>
          </a:p>
        </p:txBody>
      </p:sp>
      <p:pic>
        <p:nvPicPr>
          <p:cNvPr id="2050" name="Picture 2" descr="http://www.sunhome.ru/UsersGallery/wallpapers/216/24132605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720" y="764704"/>
            <a:ext cx="5472608" cy="41044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4653136"/>
            <a:ext cx="80648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 в возрасте </a:t>
            </a:r>
            <a:r>
              <a:rPr 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лет вместе со своей сестрой он отправляется на учёбу в Англию</a:t>
            </a:r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В течение 6 лет он жил в частном пансионе.</a:t>
            </a:r>
            <a:endParaRPr lang="ru-RU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8868" y="810285"/>
            <a:ext cx="6135460" cy="3916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8885081"/>
      </p:ext>
    </p:extLst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5252" y="4514695"/>
            <a:ext cx="82809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11 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лет – довольно поздно по английским меркам – </a:t>
            </a:r>
            <a:r>
              <a:rPr lang="ru-RU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Редьярда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отдали в школу</a:t>
            </a:r>
            <a:endParaRPr lang="ru-RU" sz="3600" b="1" dirty="0"/>
          </a:p>
        </p:txBody>
      </p:sp>
      <p:pic>
        <p:nvPicPr>
          <p:cNvPr id="6" name="Рисунок 5" descr="Радди Киплинг в 6 лет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flipH="1">
            <a:off x="3017211" y="476672"/>
            <a:ext cx="3109575" cy="4062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95987100"/>
      </p:ext>
    </p:extLst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548680"/>
            <a:ext cx="5904656" cy="4398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251520" y="5157192"/>
            <a:ext cx="8640960" cy="108012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«Домом отчаяния» называл </a:t>
            </a:r>
            <a:r>
              <a:rPr lang="ru-RU" sz="3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Киплинг </a:t>
            </a:r>
            <a:r>
              <a:rPr lang="ru-RU" sz="3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свою первую английскую школу…</a:t>
            </a:r>
          </a:p>
        </p:txBody>
      </p:sp>
    </p:spTree>
    <p:extLst>
      <p:ext uri="{BB962C8B-B14F-4D97-AF65-F5344CB8AC3E}">
        <p14:creationId xmlns:p14="http://schemas.microsoft.com/office/powerpoint/2010/main" val="595964346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855</TotalTime>
  <Words>1498</Words>
  <Application>Microsoft Office PowerPoint</Application>
  <PresentationFormat>Экран (4:3)</PresentationFormat>
  <Paragraphs>155</Paragraphs>
  <Slides>42</Slides>
  <Notes>39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Оформление по умолчанию</vt:lpstr>
      <vt:lpstr>Презентация PowerPoint</vt:lpstr>
      <vt:lpstr>Джозеф Редьярд Киплинг 1865- 1936гг.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Эпоха путешествий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Джозеф Редьярд Киплинг</dc:title>
  <dc:creator>лиза</dc:creator>
  <cp:lastModifiedBy>Юлия</cp:lastModifiedBy>
  <cp:revision>78</cp:revision>
  <dcterms:created xsi:type="dcterms:W3CDTF">2011-05-13T11:23:47Z</dcterms:created>
  <dcterms:modified xsi:type="dcterms:W3CDTF">2014-06-27T12:38:12Z</dcterms:modified>
</cp:coreProperties>
</file>