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69" r:id="rId13"/>
    <p:sldId id="268" r:id="rId14"/>
    <p:sldId id="270" r:id="rId15"/>
    <p:sldId id="271" r:id="rId16"/>
    <p:sldId id="272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3F3F3"/>
    <a:srgbClr val="CC00CC"/>
    <a:srgbClr val="ABE6FB"/>
    <a:srgbClr val="3D5D19"/>
    <a:srgbClr val="55F13B"/>
    <a:srgbClr val="A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B25588-3808-43A2-9881-79F81604966B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70FDED-6C1F-459C-9468-B43B910A43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756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7F76AC-DFBE-402B-802A-74B6FF3B057F}" type="datetimeFigureOut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CF9E7BB-9D08-4975-AC2A-3487F0FD01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50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BBA304-C3A0-44AB-A161-02ABB3A7E8C2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2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FB3D-60D5-4D83-891B-A760EC808930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1C655-1AC4-4970-9951-5207181607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550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95C7-0C2B-4D4E-8E85-36FBEA582D4A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838AF-E35D-45A7-9C50-4BE3F55C9A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07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AED4-5EAB-4405-8B22-B8B7D86375DE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1F329-42FB-4B5E-B704-4CD9A66ABA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061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8DC0F-DFCE-42E9-9500-FED857012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7268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7D2B2-BA60-4933-8AB1-025979BF7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5080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628A-26EE-44E4-BF09-17561F5F45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203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499EB-8D72-4DDC-A5BE-3CCE5FCC1F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995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208AE-1623-4F9B-8AEC-A84AB33782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1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5C66A-9A74-4957-966A-F6D0112C60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0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C9F33-9A10-4DA2-BF2D-C9E652D19D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851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EF948-AC9A-4B7A-9297-5665DE9EA7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7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8EFAE-87C8-4771-9820-4E119671BCEE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54914-9893-4DC3-8B6B-E1D3CCA1C5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19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81DA4-E8BC-40F4-94C6-4140F1C241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344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E8C7B-CF23-489F-99A1-A0FEB740BF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946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082BE-D272-4ED9-8113-A60E037DA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861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7EC6-9BB3-4D1F-AA6C-B9917071A029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68629-582B-4E1C-AC52-7BD11A6545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52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E2D0-7E59-4EB7-9D91-9032A5461790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7F21F-F334-4F5C-8800-BBC53EF69C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09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9256-0719-448F-B891-28481006AF48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59D6E-54FD-4E2B-9EE7-81576DBEC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67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0338-D3FC-4DA7-9DED-D649C8F6DE17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C1F82-2F76-4EE0-BE6C-EF77E9CB17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40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C8ECA-BABE-40EF-BEC9-8A55A68426BE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91FBD-1AFD-43CF-860A-E2F91BB9C4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69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D8FA-17B4-497F-B4E7-CE11C6C8444A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9BF95-BC10-4CA6-95C0-AE31C22408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609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7DA7-3712-4ECD-84B1-7EB04B1026EA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F5DD-6762-4932-9334-D665610C7A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95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51AB6E-93B4-4484-9EC5-8D8595C71AAD}" type="datetime1">
              <a:rPr lang="ru-RU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425557B-BA64-4576-913C-0ECC282662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E6F382E-71A1-4C85-8C82-595F347ACE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3.wav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7187" y="3000375"/>
            <a:ext cx="8201026" cy="1470025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7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Число 7.  Цифра </a:t>
            </a:r>
            <a:r>
              <a:rPr lang="ru-RU" sz="72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7.</a:t>
            </a:r>
            <a:endParaRPr lang="ru-RU" sz="72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3938" y="4508500"/>
            <a:ext cx="3852862" cy="1584325"/>
          </a:xfrm>
        </p:spPr>
        <p:txBody>
          <a:bodyPr/>
          <a:lstStyle/>
          <a:p>
            <a:pPr algn="r" eaLnBrk="1" hangingPunct="1"/>
            <a:r>
              <a:rPr lang="ru-RU" altLang="ru-RU" sz="2000" smtClean="0">
                <a:solidFill>
                  <a:schemeClr val="tx1"/>
                </a:solidFill>
              </a:rPr>
              <a:t>Автор презентации</a:t>
            </a:r>
          </a:p>
          <a:p>
            <a:pPr algn="r" eaLnBrk="1" hangingPunct="1"/>
            <a:r>
              <a:rPr lang="ru-RU" altLang="ru-RU" sz="2000" smtClean="0">
                <a:solidFill>
                  <a:schemeClr val="tx1"/>
                </a:solidFill>
              </a:rPr>
              <a:t>Учитель начальных классов МОУ Дергаевская СОШ № 23</a:t>
            </a:r>
          </a:p>
          <a:p>
            <a:pPr algn="r" eaLnBrk="1" hangingPunct="1"/>
            <a:r>
              <a:rPr lang="ru-RU" altLang="ru-RU" sz="2000" smtClean="0">
                <a:solidFill>
                  <a:schemeClr val="tx1"/>
                </a:solidFill>
              </a:rPr>
              <a:t>Ермакова Юлия Александровна.</a:t>
            </a:r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6E4E5"/>
              </a:clrFrom>
              <a:clrTo>
                <a:srgbClr val="E6E4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038" y="1371600"/>
            <a:ext cx="219551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371600"/>
            <a:ext cx="25368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3542">
            <a:off x="2603500" y="2730500"/>
            <a:ext cx="18446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9556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</a:rPr>
              <a:t>Пять цветочков</a:t>
            </a:r>
            <a:r>
              <a:rPr lang="ru-RU" altLang="ru-RU" sz="2400">
                <a:latin typeface="Arial" panose="020B0604020202020204" pitchFamily="34" charset="0"/>
              </a:rPr>
              <a:t> у Наташи, И ещё </a:t>
            </a:r>
            <a:r>
              <a:rPr lang="ru-RU" altLang="ru-RU" sz="2400">
                <a:solidFill>
                  <a:srgbClr val="008000"/>
                </a:solidFill>
                <a:latin typeface="Arial" panose="020B0604020202020204" pitchFamily="34" charset="0"/>
              </a:rPr>
              <a:t>два дал</a:t>
            </a:r>
            <a:r>
              <a:rPr lang="ru-RU" altLang="ru-RU" sz="2400">
                <a:latin typeface="Arial" panose="020B0604020202020204" pitchFamily="34" charset="0"/>
              </a:rPr>
              <a:t> ей Саша.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4495800" y="228600"/>
            <a:ext cx="426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4724400" y="228600"/>
            <a:ext cx="4267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Кто тут сможет посчитать        Сколько будет два да пять?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176588" y="5119688"/>
            <a:ext cx="10144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  <a:r>
              <a:rPr lang="ru-RU" altLang="ru-RU" sz="7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altLang="ru-RU" sz="72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8211" name="~PP1206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1205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64389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029200" y="5119688"/>
            <a:ext cx="101441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ru-RU" altLang="ru-RU" sz="6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altLang="ru-RU" sz="6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4230687" y="3704558"/>
            <a:ext cx="1428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9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</p:spTree>
    <p:custDataLst>
      <p:tags r:id="rId1"/>
    </p:custDataLst>
  </p:cSld>
  <p:clrMapOvr>
    <a:masterClrMapping/>
  </p:clrMapOvr>
  <p:transition spd="slow" advTm="13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61111E-6 -4.44444E-6 L -0.33559 0.0333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11"/>
                </p:tgtEl>
              </p:cMediaNode>
            </p:audio>
          </p:childTnLst>
        </p:cTn>
      </p:par>
    </p:tnLst>
    <p:bldLst>
      <p:bldP spid="820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468313" y="260350"/>
            <a:ext cx="7272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Georgia" panose="02040502050405020303" pitchFamily="18" charset="0"/>
              </a:rPr>
              <a:t>Вот </a:t>
            </a:r>
            <a:r>
              <a:rPr lang="ru-RU" altLang="ru-RU" sz="3600" b="1">
                <a:solidFill>
                  <a:srgbClr val="0000FF"/>
                </a:solidFill>
                <a:latin typeface="Georgia" panose="02040502050405020303" pitchFamily="18" charset="0"/>
              </a:rPr>
              <a:t>семёрка</a:t>
            </a:r>
            <a:r>
              <a:rPr lang="ru-RU" altLang="ru-RU" sz="3600" b="1">
                <a:solidFill>
                  <a:srgbClr val="000000"/>
                </a:solidFill>
                <a:latin typeface="Georgia" panose="02040502050405020303" pitchFamily="18" charset="0"/>
              </a:rPr>
              <a:t> – кочерга.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0000"/>
                </a:solidFill>
                <a:latin typeface="Georgia" panose="02040502050405020303" pitchFamily="18" charset="0"/>
              </a:rPr>
              <a:t>У неё одна нога.</a:t>
            </a:r>
          </a:p>
        </p:txBody>
      </p:sp>
      <p:pic>
        <p:nvPicPr>
          <p:cNvPr id="4" name="Запи2301.WAV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460500"/>
            <a:ext cx="276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989138"/>
            <a:ext cx="86487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5575" y="695325"/>
            <a:ext cx="693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3600" b="1">
                <a:solidFill>
                  <a:srgbClr val="0000FF"/>
                </a:solidFill>
                <a:latin typeface="Georgia" panose="02040502050405020303" pitchFamily="18" charset="0"/>
              </a:rPr>
              <a:t>Семь</a:t>
            </a:r>
            <a:r>
              <a:rPr lang="ru-RU" altLang="ru-RU" sz="3600" b="1">
                <a:solidFill>
                  <a:srgbClr val="000000"/>
                </a:solidFill>
                <a:latin typeface="Georgia" panose="02040502050405020303" pitchFamily="18" charset="0"/>
              </a:rPr>
              <a:t> – точно острая коса.                         Коси, коса, пока остра.</a:t>
            </a:r>
          </a:p>
        </p:txBody>
      </p:sp>
      <p:sp>
        <p:nvSpPr>
          <p:cNvPr id="14339" name="Line 12"/>
          <p:cNvSpPr>
            <a:spLocks noChangeShapeType="1"/>
          </p:cNvSpPr>
          <p:nvPr/>
        </p:nvSpPr>
        <p:spPr bwMode="auto">
          <a:xfrm>
            <a:off x="64770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0" name="Line 24"/>
          <p:cNvSpPr>
            <a:spLocks noChangeShapeType="1"/>
          </p:cNvSpPr>
          <p:nvPr/>
        </p:nvSpPr>
        <p:spPr bwMode="auto">
          <a:xfrm>
            <a:off x="4572000" y="3505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2362200"/>
            <a:ext cx="865822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Freeform 6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>
              <a:gd name="T0" fmla="*/ 0 w 1728"/>
              <a:gd name="T1" fmla="*/ 2147483647 h 264"/>
              <a:gd name="T2" fmla="*/ 2147483647 w 1728"/>
              <a:gd name="T3" fmla="*/ 2147483647 h 264"/>
              <a:gd name="T4" fmla="*/ 2147483647 w 1728"/>
              <a:gd name="T5" fmla="*/ 2147483647 h 264"/>
              <a:gd name="T6" fmla="*/ 2147483647 w 1728"/>
              <a:gd name="T7" fmla="*/ 2147483647 h 264"/>
              <a:gd name="T8" fmla="*/ 2147483647 w 1728"/>
              <a:gd name="T9" fmla="*/ 2147483647 h 264"/>
              <a:gd name="T10" fmla="*/ 2147483647 w 1728"/>
              <a:gd name="T11" fmla="*/ 2147483647 h 264"/>
              <a:gd name="T12" fmla="*/ 2147483647 w 1728"/>
              <a:gd name="T13" fmla="*/ 2147483647 h 264"/>
              <a:gd name="T14" fmla="*/ 2147483647 w 1728"/>
              <a:gd name="T15" fmla="*/ 2147483647 h 264"/>
              <a:gd name="T16" fmla="*/ 2147483647 w 1728"/>
              <a:gd name="T17" fmla="*/ 2147483647 h 264"/>
              <a:gd name="T18" fmla="*/ 2147483647 w 1728"/>
              <a:gd name="T19" fmla="*/ 2147483647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6" name="Oval 3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Oval 5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>
            <a:stCxn id="15362" idx="0"/>
            <a:endCxn id="15362" idx="2"/>
          </p:cNvCxnSpPr>
          <p:nvPr/>
        </p:nvCxnSpPr>
        <p:spPr>
          <a:xfrm>
            <a:off x="3048000" y="1143000"/>
            <a:ext cx="0" cy="4724400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85800" y="3733800"/>
            <a:ext cx="47244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516216" y="316912"/>
            <a:ext cx="142875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17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cs typeface="Arial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15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454109-F7BB-4E4F-8D59-DAEF7143D971}" type="datetime1">
              <a:rPr lang="ru-RU" smtClean="0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42B7AED-EBF5-48A5-B4D9-CAD24CA651F9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539750" y="373063"/>
            <a:ext cx="1100138" cy="2155825"/>
            <a:chOff x="973636" y="423392"/>
            <a:chExt cx="1100385" cy="2155725"/>
          </a:xfrm>
        </p:grpSpPr>
        <p:pic>
          <p:nvPicPr>
            <p:cNvPr id="164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776" y="423392"/>
              <a:ext cx="1083245" cy="1083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3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36" y="1478732"/>
              <a:ext cx="1100385" cy="1100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058" name="Picture 2" descr="http://www.russian-tubing.ru/upload/shop_6/5/0/0/item_5007/shop_items_catalog_image500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830846"/>
            <a:ext cx="2902410" cy="290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051050" y="388938"/>
            <a:ext cx="1098550" cy="2168525"/>
            <a:chOff x="2699792" y="403989"/>
            <a:chExt cx="1098164" cy="2167973"/>
          </a:xfrm>
        </p:grpSpPr>
        <p:pic>
          <p:nvPicPr>
            <p:cNvPr id="1641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3989"/>
              <a:ext cx="1080120" cy="1080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484109"/>
              <a:ext cx="1098164" cy="10878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3451225" y="395288"/>
            <a:ext cx="1106488" cy="2184400"/>
            <a:chOff x="3450599" y="395647"/>
            <a:chExt cx="1106902" cy="2184219"/>
          </a:xfrm>
        </p:grpSpPr>
        <p:pic>
          <p:nvPicPr>
            <p:cNvPr id="1640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790" y="395647"/>
              <a:ext cx="1087711" cy="10877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599" y="1483358"/>
              <a:ext cx="1106902" cy="10965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 rot="10800000">
            <a:off x="4783138" y="425450"/>
            <a:ext cx="1100137" cy="2155825"/>
            <a:chOff x="973636" y="423392"/>
            <a:chExt cx="1100385" cy="2155725"/>
          </a:xfrm>
        </p:grpSpPr>
        <p:pic>
          <p:nvPicPr>
            <p:cNvPr id="1640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776" y="423392"/>
              <a:ext cx="1083245" cy="1083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636" y="1478732"/>
              <a:ext cx="1100385" cy="1100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 rot="10800000">
            <a:off x="6227763" y="442913"/>
            <a:ext cx="1098550" cy="2166937"/>
            <a:chOff x="2699792" y="403989"/>
            <a:chExt cx="1098164" cy="2167973"/>
          </a:xfrm>
        </p:grpSpPr>
        <p:pic>
          <p:nvPicPr>
            <p:cNvPr id="1640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3989"/>
              <a:ext cx="1080120" cy="1080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484109"/>
              <a:ext cx="1098164" cy="10878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 rot="10800000">
            <a:off x="7667625" y="406400"/>
            <a:ext cx="1108075" cy="2184400"/>
            <a:chOff x="3450599" y="395647"/>
            <a:chExt cx="1106902" cy="2184219"/>
          </a:xfrm>
        </p:grpSpPr>
        <p:pic>
          <p:nvPicPr>
            <p:cNvPr id="1640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790" y="395647"/>
              <a:ext cx="1087711" cy="10877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0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599" y="1483358"/>
              <a:ext cx="1106902" cy="10965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1054100" y="3214688"/>
            <a:ext cx="2209800" cy="2133600"/>
            <a:chOff x="6705600" y="228600"/>
            <a:chExt cx="2209800" cy="2133600"/>
          </a:xfrm>
        </p:grpSpPr>
        <p:sp>
          <p:nvSpPr>
            <p:cNvPr id="16396" name="Line 2"/>
            <p:cNvSpPr>
              <a:spLocks noChangeShapeType="1"/>
            </p:cNvSpPr>
            <p:nvPr/>
          </p:nvSpPr>
          <p:spPr bwMode="auto">
            <a:xfrm>
              <a:off x="6705600" y="533400"/>
              <a:ext cx="2209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3"/>
            <p:cNvSpPr>
              <a:spLocks noChangeShapeType="1"/>
            </p:cNvSpPr>
            <p:nvPr/>
          </p:nvSpPr>
          <p:spPr bwMode="auto">
            <a:xfrm>
              <a:off x="7010400" y="228600"/>
              <a:ext cx="0" cy="2133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4"/>
            <p:cNvSpPr>
              <a:spLocks noChangeShapeType="1"/>
            </p:cNvSpPr>
            <p:nvPr/>
          </p:nvSpPr>
          <p:spPr bwMode="auto">
            <a:xfrm>
              <a:off x="6705600" y="2133600"/>
              <a:ext cx="2209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5"/>
            <p:cNvSpPr>
              <a:spLocks noChangeShapeType="1"/>
            </p:cNvSpPr>
            <p:nvPr/>
          </p:nvSpPr>
          <p:spPr bwMode="auto">
            <a:xfrm>
              <a:off x="8686800" y="228600"/>
              <a:ext cx="0" cy="2133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Freeform 6"/>
            <p:cNvSpPr>
              <a:spLocks/>
            </p:cNvSpPr>
            <p:nvPr/>
          </p:nvSpPr>
          <p:spPr bwMode="auto">
            <a:xfrm>
              <a:off x="7740650" y="549275"/>
              <a:ext cx="977900" cy="1612900"/>
            </a:xfrm>
            <a:custGeom>
              <a:avLst/>
              <a:gdLst>
                <a:gd name="T0" fmla="*/ 0 w 616"/>
                <a:gd name="T1" fmla="*/ 2147483647 h 1016"/>
                <a:gd name="T2" fmla="*/ 2147483647 w 616"/>
                <a:gd name="T3" fmla="*/ 2147483647 h 1016"/>
                <a:gd name="T4" fmla="*/ 2147483647 w 616"/>
                <a:gd name="T5" fmla="*/ 2147483647 h 1016"/>
                <a:gd name="T6" fmla="*/ 2147483647 w 616"/>
                <a:gd name="T7" fmla="*/ 2147483647 h 1016"/>
                <a:gd name="T8" fmla="*/ 2147483647 w 616"/>
                <a:gd name="T9" fmla="*/ 2147483647 h 1016"/>
                <a:gd name="T10" fmla="*/ 2147483647 w 616"/>
                <a:gd name="T11" fmla="*/ 2147483647 h 1016"/>
                <a:gd name="T12" fmla="*/ 2147483647 w 616"/>
                <a:gd name="T13" fmla="*/ 2147483647 h 10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6"/>
                <a:gd name="T22" fmla="*/ 0 h 1016"/>
                <a:gd name="T23" fmla="*/ 616 w 616"/>
                <a:gd name="T24" fmla="*/ 1016 h 10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6" h="1016">
                  <a:moveTo>
                    <a:pt x="0" y="104"/>
                  </a:moveTo>
                  <a:cubicBezTo>
                    <a:pt x="24" y="56"/>
                    <a:pt x="48" y="8"/>
                    <a:pt x="96" y="8"/>
                  </a:cubicBezTo>
                  <a:cubicBezTo>
                    <a:pt x="144" y="8"/>
                    <a:pt x="208" y="104"/>
                    <a:pt x="288" y="104"/>
                  </a:cubicBezTo>
                  <a:cubicBezTo>
                    <a:pt x="368" y="104"/>
                    <a:pt x="536" y="16"/>
                    <a:pt x="576" y="8"/>
                  </a:cubicBezTo>
                  <a:cubicBezTo>
                    <a:pt x="616" y="0"/>
                    <a:pt x="560" y="0"/>
                    <a:pt x="528" y="56"/>
                  </a:cubicBezTo>
                  <a:cubicBezTo>
                    <a:pt x="496" y="112"/>
                    <a:pt x="464" y="184"/>
                    <a:pt x="384" y="344"/>
                  </a:cubicBezTo>
                  <a:cubicBezTo>
                    <a:pt x="304" y="504"/>
                    <a:pt x="104" y="904"/>
                    <a:pt x="48" y="1016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Line 7"/>
            <p:cNvSpPr>
              <a:spLocks noChangeShapeType="1"/>
            </p:cNvSpPr>
            <p:nvPr/>
          </p:nvSpPr>
          <p:spPr bwMode="auto">
            <a:xfrm>
              <a:off x="7885113" y="1412875"/>
              <a:ext cx="609600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chemeClr val="bg1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48" descr="Штриховой диагональный 2"/>
          <p:cNvSpPr>
            <a:spLocks/>
          </p:cNvSpPr>
          <p:nvPr/>
        </p:nvSpPr>
        <p:spPr bwMode="auto">
          <a:xfrm rot="-126566">
            <a:off x="-393700" y="5222875"/>
            <a:ext cx="9864725" cy="2884488"/>
          </a:xfrm>
          <a:custGeom>
            <a:avLst/>
            <a:gdLst>
              <a:gd name="T0" fmla="*/ 700422958 w 6102"/>
              <a:gd name="T1" fmla="*/ 2147483647 h 1632"/>
              <a:gd name="T2" fmla="*/ 831099040 w 6102"/>
              <a:gd name="T3" fmla="*/ 1936818807 h 1632"/>
              <a:gd name="T4" fmla="*/ 1045407038 w 6102"/>
              <a:gd name="T5" fmla="*/ 1730641544 h 1632"/>
              <a:gd name="T6" fmla="*/ 1196991099 w 6102"/>
              <a:gd name="T7" fmla="*/ 1602561086 h 1632"/>
              <a:gd name="T8" fmla="*/ 1583792754 w 6102"/>
              <a:gd name="T9" fmla="*/ 1371391996 h 1632"/>
              <a:gd name="T10" fmla="*/ 1649130794 w 6102"/>
              <a:gd name="T11" fmla="*/ 1296418285 h 1632"/>
              <a:gd name="T12" fmla="*/ 1690946753 w 6102"/>
              <a:gd name="T13" fmla="*/ 1218321479 h 1632"/>
              <a:gd name="T14" fmla="*/ 1991500771 w 6102"/>
              <a:gd name="T15" fmla="*/ 1037134274 h 1632"/>
              <a:gd name="T16" fmla="*/ 2122176853 w 6102"/>
              <a:gd name="T17" fmla="*/ 962160563 h 1632"/>
              <a:gd name="T18" fmla="*/ 2147483647 w 6102"/>
              <a:gd name="T19" fmla="*/ 909055584 h 1632"/>
              <a:gd name="T20" fmla="*/ 2147483647 w 6102"/>
              <a:gd name="T21" fmla="*/ 859071932 h 1632"/>
              <a:gd name="T22" fmla="*/ 2147483647 w 6102"/>
              <a:gd name="T23" fmla="*/ 368620599 h 1632"/>
              <a:gd name="T24" fmla="*/ 2147483647 w 6102"/>
              <a:gd name="T25" fmla="*/ 240540141 h 1632"/>
              <a:gd name="T26" fmla="*/ 2147483647 w 6102"/>
              <a:gd name="T27" fmla="*/ 190558256 h 1632"/>
              <a:gd name="T28" fmla="*/ 2147483647 w 6102"/>
              <a:gd name="T29" fmla="*/ 162443335 h 1632"/>
              <a:gd name="T30" fmla="*/ 2147483647 w 6102"/>
              <a:gd name="T31" fmla="*/ 137451509 h 1632"/>
              <a:gd name="T32" fmla="*/ 2147483647 w 6102"/>
              <a:gd name="T33" fmla="*/ 34362877 h 1632"/>
              <a:gd name="T34" fmla="*/ 2147483647 w 6102"/>
              <a:gd name="T35" fmla="*/ 137451509 h 1632"/>
              <a:gd name="T36" fmla="*/ 2147483647 w 6102"/>
              <a:gd name="T37" fmla="*/ 293646888 h 1632"/>
              <a:gd name="T38" fmla="*/ 2147483647 w 6102"/>
              <a:gd name="T39" fmla="*/ 524815978 h 1632"/>
              <a:gd name="T40" fmla="*/ 2147483647 w 6102"/>
              <a:gd name="T41" fmla="*/ 549806036 h 1632"/>
              <a:gd name="T42" fmla="*/ 2147483647 w 6102"/>
              <a:gd name="T43" fmla="*/ 677886494 h 1632"/>
              <a:gd name="T44" fmla="*/ 2147483647 w 6102"/>
              <a:gd name="T45" fmla="*/ 702878320 h 1632"/>
              <a:gd name="T46" fmla="*/ 2147483647 w 6102"/>
              <a:gd name="T47" fmla="*/ 805966952 h 1632"/>
              <a:gd name="T48" fmla="*/ 2147483647 w 6102"/>
              <a:gd name="T49" fmla="*/ 1062126101 h 1632"/>
              <a:gd name="T50" fmla="*/ 2147483647 w 6102"/>
              <a:gd name="T51" fmla="*/ 1243311538 h 1632"/>
              <a:gd name="T52" fmla="*/ 2147483647 w 6102"/>
              <a:gd name="T53" fmla="*/ 1296418285 h 1632"/>
              <a:gd name="T54" fmla="*/ 2147483647 w 6102"/>
              <a:gd name="T55" fmla="*/ 1346400170 h 1632"/>
              <a:gd name="T56" fmla="*/ 2147483647 w 6102"/>
              <a:gd name="T57" fmla="*/ 1499472454 h 1632"/>
              <a:gd name="T58" fmla="*/ 2147483647 w 6102"/>
              <a:gd name="T59" fmla="*/ 1552579201 h 1632"/>
              <a:gd name="T60" fmla="*/ 2147483647 w 6102"/>
              <a:gd name="T61" fmla="*/ 1705649718 h 1632"/>
              <a:gd name="T62" fmla="*/ 2147483647 w 6102"/>
              <a:gd name="T63" fmla="*/ 1833730176 h 1632"/>
              <a:gd name="T64" fmla="*/ 2147483647 w 6102"/>
              <a:gd name="T65" fmla="*/ 1961808866 h 1632"/>
              <a:gd name="T66" fmla="*/ 2147483647 w 6102"/>
              <a:gd name="T67" fmla="*/ 2014915613 h 1632"/>
              <a:gd name="T68" fmla="*/ 2147483647 w 6102"/>
              <a:gd name="T69" fmla="*/ 2147483647 h 1632"/>
              <a:gd name="T70" fmla="*/ 2147483647 w 6102"/>
              <a:gd name="T71" fmla="*/ 2147483647 h 1632"/>
              <a:gd name="T72" fmla="*/ 2147483647 w 6102"/>
              <a:gd name="T73" fmla="*/ 2147483647 h 1632"/>
              <a:gd name="T74" fmla="*/ 2147483647 w 6102"/>
              <a:gd name="T75" fmla="*/ 2147483647 h 1632"/>
              <a:gd name="T76" fmla="*/ 2147483647 w 6102"/>
              <a:gd name="T77" fmla="*/ 2147483647 h 1632"/>
              <a:gd name="T78" fmla="*/ 2147483647 w 6102"/>
              <a:gd name="T79" fmla="*/ 2147483647 h 1632"/>
              <a:gd name="T80" fmla="*/ 723945041 w 6102"/>
              <a:gd name="T81" fmla="*/ 2147483647 h 1632"/>
              <a:gd name="T82" fmla="*/ 700422958 w 6102"/>
              <a:gd name="T83" fmla="*/ 2147483647 h 1632"/>
              <a:gd name="T84" fmla="*/ 700422958 w 6102"/>
              <a:gd name="T85" fmla="*/ 2147483647 h 1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102" h="1632">
                <a:moveTo>
                  <a:pt x="268" y="735"/>
                </a:moveTo>
                <a:cubicBezTo>
                  <a:pt x="318" y="703"/>
                  <a:pt x="294" y="669"/>
                  <a:pt x="318" y="620"/>
                </a:cubicBezTo>
                <a:cubicBezTo>
                  <a:pt x="335" y="585"/>
                  <a:pt x="365" y="567"/>
                  <a:pt x="400" y="554"/>
                </a:cubicBezTo>
                <a:cubicBezTo>
                  <a:pt x="421" y="534"/>
                  <a:pt x="430" y="522"/>
                  <a:pt x="458" y="513"/>
                </a:cubicBezTo>
                <a:cubicBezTo>
                  <a:pt x="493" y="460"/>
                  <a:pt x="547" y="453"/>
                  <a:pt x="606" y="439"/>
                </a:cubicBezTo>
                <a:cubicBezTo>
                  <a:pt x="614" y="431"/>
                  <a:pt x="624" y="424"/>
                  <a:pt x="631" y="415"/>
                </a:cubicBezTo>
                <a:cubicBezTo>
                  <a:pt x="637" y="407"/>
                  <a:pt x="640" y="397"/>
                  <a:pt x="647" y="390"/>
                </a:cubicBezTo>
                <a:cubicBezTo>
                  <a:pt x="664" y="373"/>
                  <a:pt x="736" y="340"/>
                  <a:pt x="762" y="332"/>
                </a:cubicBezTo>
                <a:cubicBezTo>
                  <a:pt x="798" y="298"/>
                  <a:pt x="756" y="333"/>
                  <a:pt x="812" y="308"/>
                </a:cubicBezTo>
                <a:cubicBezTo>
                  <a:pt x="821" y="304"/>
                  <a:pt x="827" y="295"/>
                  <a:pt x="836" y="291"/>
                </a:cubicBezTo>
                <a:cubicBezTo>
                  <a:pt x="854" y="283"/>
                  <a:pt x="875" y="281"/>
                  <a:pt x="894" y="275"/>
                </a:cubicBezTo>
                <a:cubicBezTo>
                  <a:pt x="996" y="166"/>
                  <a:pt x="1141" y="167"/>
                  <a:pt x="1272" y="118"/>
                </a:cubicBezTo>
                <a:cubicBezTo>
                  <a:pt x="1288" y="95"/>
                  <a:pt x="1308" y="78"/>
                  <a:pt x="1338" y="77"/>
                </a:cubicBezTo>
                <a:cubicBezTo>
                  <a:pt x="1487" y="70"/>
                  <a:pt x="2073" y="62"/>
                  <a:pt x="2145" y="61"/>
                </a:cubicBezTo>
                <a:cubicBezTo>
                  <a:pt x="2306" y="1"/>
                  <a:pt x="2333" y="47"/>
                  <a:pt x="2614" y="52"/>
                </a:cubicBezTo>
                <a:cubicBezTo>
                  <a:pt x="2714" y="79"/>
                  <a:pt x="2599" y="58"/>
                  <a:pt x="2663" y="44"/>
                </a:cubicBezTo>
                <a:cubicBezTo>
                  <a:pt x="2735" y="28"/>
                  <a:pt x="2819" y="25"/>
                  <a:pt x="2893" y="11"/>
                </a:cubicBezTo>
                <a:cubicBezTo>
                  <a:pt x="3737" y="26"/>
                  <a:pt x="3203" y="0"/>
                  <a:pt x="3478" y="44"/>
                </a:cubicBezTo>
                <a:cubicBezTo>
                  <a:pt x="3531" y="82"/>
                  <a:pt x="3529" y="83"/>
                  <a:pt x="3601" y="94"/>
                </a:cubicBezTo>
                <a:cubicBezTo>
                  <a:pt x="3697" y="186"/>
                  <a:pt x="3759" y="164"/>
                  <a:pt x="3905" y="168"/>
                </a:cubicBezTo>
                <a:cubicBezTo>
                  <a:pt x="4067" y="172"/>
                  <a:pt x="4229" y="173"/>
                  <a:pt x="4391" y="176"/>
                </a:cubicBezTo>
                <a:cubicBezTo>
                  <a:pt x="4424" y="187"/>
                  <a:pt x="4435" y="211"/>
                  <a:pt x="4473" y="217"/>
                </a:cubicBezTo>
                <a:cubicBezTo>
                  <a:pt x="4508" y="223"/>
                  <a:pt x="4544" y="222"/>
                  <a:pt x="4580" y="225"/>
                </a:cubicBezTo>
                <a:cubicBezTo>
                  <a:pt x="4597" y="236"/>
                  <a:pt x="4619" y="241"/>
                  <a:pt x="4630" y="258"/>
                </a:cubicBezTo>
                <a:cubicBezTo>
                  <a:pt x="4647" y="284"/>
                  <a:pt x="4673" y="329"/>
                  <a:pt x="4704" y="340"/>
                </a:cubicBezTo>
                <a:cubicBezTo>
                  <a:pt x="4770" y="364"/>
                  <a:pt x="4844" y="372"/>
                  <a:pt x="4909" y="398"/>
                </a:cubicBezTo>
                <a:cubicBezTo>
                  <a:pt x="4923" y="404"/>
                  <a:pt x="4936" y="412"/>
                  <a:pt x="4951" y="415"/>
                </a:cubicBezTo>
                <a:cubicBezTo>
                  <a:pt x="4993" y="423"/>
                  <a:pt x="5200" y="431"/>
                  <a:pt x="5206" y="431"/>
                </a:cubicBezTo>
                <a:cubicBezTo>
                  <a:pt x="5248" y="445"/>
                  <a:pt x="5224" y="433"/>
                  <a:pt x="5271" y="480"/>
                </a:cubicBezTo>
                <a:cubicBezTo>
                  <a:pt x="5277" y="486"/>
                  <a:pt x="5288" y="497"/>
                  <a:pt x="5288" y="497"/>
                </a:cubicBezTo>
                <a:cubicBezTo>
                  <a:pt x="5303" y="558"/>
                  <a:pt x="5282" y="507"/>
                  <a:pt x="5321" y="546"/>
                </a:cubicBezTo>
                <a:cubicBezTo>
                  <a:pt x="5367" y="592"/>
                  <a:pt x="5319" y="573"/>
                  <a:pt x="5378" y="587"/>
                </a:cubicBezTo>
                <a:cubicBezTo>
                  <a:pt x="5404" y="613"/>
                  <a:pt x="5442" y="616"/>
                  <a:pt x="5477" y="628"/>
                </a:cubicBezTo>
                <a:cubicBezTo>
                  <a:pt x="5494" y="634"/>
                  <a:pt x="5527" y="645"/>
                  <a:pt x="5527" y="645"/>
                </a:cubicBezTo>
                <a:cubicBezTo>
                  <a:pt x="5563" y="683"/>
                  <a:pt x="5613" y="694"/>
                  <a:pt x="5658" y="719"/>
                </a:cubicBezTo>
                <a:cubicBezTo>
                  <a:pt x="5696" y="740"/>
                  <a:pt x="5722" y="770"/>
                  <a:pt x="5757" y="793"/>
                </a:cubicBezTo>
                <a:cubicBezTo>
                  <a:pt x="5814" y="829"/>
                  <a:pt x="5881" y="829"/>
                  <a:pt x="5946" y="834"/>
                </a:cubicBezTo>
                <a:cubicBezTo>
                  <a:pt x="6102" y="1632"/>
                  <a:pt x="4384" y="909"/>
                  <a:pt x="3214" y="916"/>
                </a:cubicBezTo>
                <a:cubicBezTo>
                  <a:pt x="2749" y="911"/>
                  <a:pt x="2303" y="899"/>
                  <a:pt x="1840" y="892"/>
                </a:cubicBezTo>
                <a:cubicBezTo>
                  <a:pt x="1531" y="858"/>
                  <a:pt x="1736" y="874"/>
                  <a:pt x="1223" y="884"/>
                </a:cubicBezTo>
                <a:cubicBezTo>
                  <a:pt x="0" y="872"/>
                  <a:pt x="277" y="1193"/>
                  <a:pt x="277" y="744"/>
                </a:cubicBezTo>
                <a:cubicBezTo>
                  <a:pt x="277" y="735"/>
                  <a:pt x="271" y="727"/>
                  <a:pt x="268" y="719"/>
                </a:cubicBezTo>
                <a:cubicBezTo>
                  <a:pt x="304" y="707"/>
                  <a:pt x="299" y="705"/>
                  <a:pt x="268" y="735"/>
                </a:cubicBezTo>
                <a:close/>
              </a:path>
            </a:pathLst>
          </a:custGeom>
          <a:pattFill prst="dashUpDiag">
            <a:fgClr>
              <a:srgbClr val="006600"/>
            </a:fgClr>
            <a:bgClr>
              <a:srgbClr val="99CC00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32" name="Picture 20" descr="7182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7"/>
          <a:stretch>
            <a:fillRect/>
          </a:stretch>
        </p:blipFill>
        <p:spPr bwMode="auto">
          <a:xfrm>
            <a:off x="900113" y="836613"/>
            <a:ext cx="7129462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 rot="280536">
            <a:off x="1692275" y="188913"/>
            <a:ext cx="5761038" cy="2016125"/>
          </a:xfrm>
          <a:prstGeom prst="cloudCallout">
            <a:avLst>
              <a:gd name="adj1" fmla="val -22134"/>
              <a:gd name="adj2" fmla="val 31116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3335" name="Picture 23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661025"/>
            <a:ext cx="8651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724400"/>
            <a:ext cx="152241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klev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7" flipH="1">
            <a:off x="5364163" y="4724400"/>
            <a:ext cx="13716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00663"/>
            <a:ext cx="1292225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8651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Ins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96988" y="2565400"/>
            <a:ext cx="1296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Ins31"/>
          <p:cNvPicPr>
            <a:picLocks noChangeAspect="1" noChangeArrowheads="1" noCrop="1"/>
          </p:cNvPicPr>
          <p:nvPr/>
        </p:nvPicPr>
        <p:blipFill>
          <a:blip r:embed="rId7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8568">
            <a:off x="5292725" y="23495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8" name="AutoShape 36"/>
          <p:cNvSpPr>
            <a:spLocks noChangeArrowheads="1"/>
          </p:cNvSpPr>
          <p:nvPr/>
        </p:nvSpPr>
        <p:spPr bwMode="auto">
          <a:xfrm rot="290088">
            <a:off x="971550" y="3716338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349" name="AutoShape 37"/>
          <p:cNvSpPr>
            <a:spLocks noChangeArrowheads="1"/>
          </p:cNvSpPr>
          <p:nvPr/>
        </p:nvSpPr>
        <p:spPr bwMode="auto">
          <a:xfrm rot="290088">
            <a:off x="5651500" y="3644900"/>
            <a:ext cx="2376488" cy="863600"/>
          </a:xfrm>
          <a:prstGeom prst="cloudCallout">
            <a:avLst>
              <a:gd name="adj1" fmla="val -30495"/>
              <a:gd name="adj2" fmla="val 38421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350" name="AutoShape 38"/>
          <p:cNvSpPr>
            <a:spLocks noChangeArrowheads="1"/>
          </p:cNvSpPr>
          <p:nvPr/>
        </p:nvSpPr>
        <p:spPr bwMode="auto">
          <a:xfrm rot="197821">
            <a:off x="1763713" y="333375"/>
            <a:ext cx="2447925" cy="1152525"/>
          </a:xfrm>
          <a:prstGeom prst="cloudCallout">
            <a:avLst>
              <a:gd name="adj1" fmla="val -29509"/>
              <a:gd name="adj2" fmla="val 3815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333" name="AutoShape 21"/>
          <p:cNvSpPr>
            <a:spLocks noChangeArrowheads="1"/>
          </p:cNvSpPr>
          <p:nvPr/>
        </p:nvSpPr>
        <p:spPr bwMode="auto">
          <a:xfrm>
            <a:off x="6516688" y="115888"/>
            <a:ext cx="2303462" cy="23749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33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352" name="Line 40"/>
          <p:cNvSpPr>
            <a:spLocks noChangeShapeType="1"/>
          </p:cNvSpPr>
          <p:nvPr/>
        </p:nvSpPr>
        <p:spPr bwMode="auto">
          <a:xfrm flipH="1">
            <a:off x="2411413" y="1989138"/>
            <a:ext cx="1081087" cy="34559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3" name="Line 41"/>
          <p:cNvSpPr>
            <a:spLocks noChangeShapeType="1"/>
          </p:cNvSpPr>
          <p:nvPr/>
        </p:nvSpPr>
        <p:spPr bwMode="auto">
          <a:xfrm flipH="1">
            <a:off x="3851275" y="2060575"/>
            <a:ext cx="288925" cy="2808288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4" name="Line 42"/>
          <p:cNvSpPr>
            <a:spLocks noChangeShapeType="1"/>
          </p:cNvSpPr>
          <p:nvPr/>
        </p:nvSpPr>
        <p:spPr bwMode="auto">
          <a:xfrm>
            <a:off x="4789488" y="2205038"/>
            <a:ext cx="69850" cy="3024187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5867400" y="1989138"/>
            <a:ext cx="1150938" cy="31686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6" name="Line 44"/>
          <p:cNvSpPr>
            <a:spLocks noChangeShapeType="1"/>
          </p:cNvSpPr>
          <p:nvPr/>
        </p:nvSpPr>
        <p:spPr bwMode="auto">
          <a:xfrm>
            <a:off x="6516688" y="1844675"/>
            <a:ext cx="1511300" cy="3097213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 flipH="1">
            <a:off x="1403350" y="1916113"/>
            <a:ext cx="1512888" cy="3313112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61" name="Pese253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esenka_o_raduge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2" name="Picture 50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021388"/>
            <a:ext cx="8651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3" name="Picture 51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949950"/>
            <a:ext cx="8651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4" name="Picture 52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949950"/>
            <a:ext cx="8651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65" name="Picture 53" descr="b3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6165850"/>
            <a:ext cx="8651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787 L 0.41336 0.2571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06366 C 0.04115 -0.08912 0.11059 -0.03796 0.12969 0.05046 C 0.14844 0.13866 0.11007 0.23125 0.0441 0.25671 C -0.02204 0.28264 -0.09166 0.23148 -0.11059 0.14259 C -0.12951 0.05486 -0.09132 -0.03819 -0.025 -0.06366 Z " pathEditMode="relative" rAng="-962626" ptsTypes="fffff">
                                      <p:cBhvr>
                                        <p:cTn id="109" dur="2000" spd="-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331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33" presetID="35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36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5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9500"/>
                            </p:stCondLst>
                            <p:childTnLst>
                              <p:par>
                                <p:cTn id="155" presetID="37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419 L -0.00174 0.14259 C 0.0177 0.16551 0.04687 0.17847 0.07725 0.17847 C 0.11198 0.17847 0.13958 0.16551 0.15902 0.14259 L 0.25208 0.0419 " pathEditMode="relative" rAng="0" ptsTypes="FffFF">
                                      <p:cBhvr>
                                        <p:cTn id="156" dur="2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26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7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8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61"/>
                </p:tgtEl>
              </p:cMediaNode>
            </p:audio>
          </p:childTnLst>
        </p:cTn>
      </p:par>
    </p:tnLst>
    <p:bldLst>
      <p:bldP spid="13315" grpId="0" animBg="1"/>
      <p:bldP spid="13315" grpId="1" animBg="1"/>
      <p:bldP spid="13315" grpId="2" animBg="1"/>
      <p:bldP spid="13348" grpId="0" animBg="1"/>
      <p:bldP spid="13349" grpId="0" animBg="1"/>
      <p:bldP spid="13350" grpId="0" animBg="1"/>
      <p:bldP spid="13350" grpId="1" animBg="1"/>
      <p:bldP spid="13333" grpId="0" animBg="1"/>
      <p:bldP spid="13333" grpId="1" animBg="1"/>
      <p:bldP spid="13352" grpId="0" animBg="1"/>
      <p:bldP spid="13352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58" grpId="0" animBg="1"/>
      <p:bldP spid="1335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454109-F7BB-4E4F-8D59-DAEF7143D971}" type="datetime1">
              <a:rPr lang="ru-RU" smtClean="0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4E7CBF-EAC3-47B9-A93A-EBDBDEE69EB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06388" y="1484313"/>
            <a:ext cx="8280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E0E0E0"/>
                </a:solidFill>
                <a:latin typeface="Arial" panose="020B0604020202020204" pitchFamily="34" charset="0"/>
              </a:rPr>
              <a:t>7-1=6				5-1=4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E0E0E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E0E0E0"/>
                </a:solidFill>
                <a:latin typeface="Arial" panose="020B0604020202020204" pitchFamily="34" charset="0"/>
              </a:rPr>
              <a:t>3-1=2				6-1=5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5400">
              <a:solidFill>
                <a:srgbClr val="E0E0E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E0E0E0"/>
                </a:solidFill>
                <a:latin typeface="Arial" panose="020B0604020202020204" pitchFamily="34" charset="0"/>
              </a:rPr>
              <a:t>4-1=3				2-1=1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454109-F7BB-4E4F-8D59-DAEF7143D971}" type="datetime1">
              <a:rPr lang="ru-RU" smtClean="0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71785F-D9BD-44FA-804F-3C3115C72F45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39750" y="476250"/>
            <a:ext cx="79200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ЦЕЛИ УРОКА: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понятием числа 7, цифрой 7.;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записывать цифру 7, обозначающую изучаемое число;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умение размещать число  в числовом ряду, в  порядке увеличения и убывания;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мыслительные операции, речь.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воспитывать умение активно действовать на протяжении урока.</a:t>
            </a: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454109-F7BB-4E4F-8D59-DAEF7143D971}" type="datetime1">
              <a:rPr lang="ru-RU" smtClean="0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DB4B16-A078-4AA8-8370-DF34217AD920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539750" y="3716338"/>
            <a:ext cx="3333750" cy="144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ДНИ НЕДЕЛИ</a:t>
            </a:r>
          </a:p>
        </p:txBody>
      </p:sp>
      <p:sp>
        <p:nvSpPr>
          <p:cNvPr id="39" name="Выноска-облако 38"/>
          <p:cNvSpPr/>
          <p:nvPr/>
        </p:nvSpPr>
        <p:spPr>
          <a:xfrm>
            <a:off x="1476375" y="188913"/>
            <a:ext cx="6391275" cy="2386012"/>
          </a:xfrm>
          <a:prstGeom prst="cloudCallout">
            <a:avLst>
              <a:gd name="adj1" fmla="val -58366"/>
              <a:gd name="adj2" fmla="val 98130"/>
            </a:avLst>
          </a:prstGeom>
          <a:solidFill>
            <a:srgbClr val="ABE6F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Братьев этих ровно семь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они известны всем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Каждую неделю кругом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Ходят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друг за другом. 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F:\7\МОЙ\рисун\ябл\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2597150"/>
            <a:ext cx="2252663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14988" y="2168525"/>
            <a:ext cx="27019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7дней  недели: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539750" y="3716338"/>
            <a:ext cx="3333750" cy="1441450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</a:t>
            </a:r>
            <a:endParaRPr lang="ru-RU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9" name="Выноска-облако 38"/>
          <p:cNvSpPr/>
          <p:nvPr/>
        </p:nvSpPr>
        <p:spPr>
          <a:xfrm>
            <a:off x="1476375" y="188913"/>
            <a:ext cx="6391275" cy="2386012"/>
          </a:xfrm>
          <a:prstGeom prst="cloudCallout">
            <a:avLst>
              <a:gd name="adj1" fmla="val -58366"/>
              <a:gd name="adj2" fmla="val 98130"/>
            </a:avLst>
          </a:prstGeom>
          <a:solidFill>
            <a:srgbClr val="ABE6F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моря, через луга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Встала нарядная дуга</a:t>
            </a:r>
          </a:p>
        </p:txBody>
      </p:sp>
      <p:pic>
        <p:nvPicPr>
          <p:cNvPr id="5" name="Picture 6" descr="F:\7\МОЙ\рисун\ябл\48917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2574925"/>
            <a:ext cx="23939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6"/>
          <p:cNvSpPr>
            <a:spLocks noChangeArrowheads="1" noChangeShapeType="1" noTextEdit="1"/>
          </p:cNvSpPr>
          <p:nvPr/>
        </p:nvSpPr>
        <p:spPr bwMode="auto">
          <a:xfrm>
            <a:off x="539750" y="3716338"/>
            <a:ext cx="3333750" cy="144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НОТЫ</a:t>
            </a:r>
          </a:p>
        </p:txBody>
      </p:sp>
      <p:sp>
        <p:nvSpPr>
          <p:cNvPr id="39" name="Выноска-облако 38"/>
          <p:cNvSpPr/>
          <p:nvPr/>
        </p:nvSpPr>
        <p:spPr>
          <a:xfrm>
            <a:off x="1476375" y="188913"/>
            <a:ext cx="6391275" cy="2386012"/>
          </a:xfrm>
          <a:prstGeom prst="cloudCallout">
            <a:avLst>
              <a:gd name="adj1" fmla="val -58366"/>
              <a:gd name="adj2" fmla="val 98130"/>
            </a:avLst>
          </a:prstGeom>
          <a:solidFill>
            <a:srgbClr val="ABE6F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 кружочков-</a:t>
            </a:r>
            <a:r>
              <a:rPr lang="ru-RU" sz="23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малышат</a:t>
            </a:r>
            <a:endParaRPr lang="ru-RU" sz="2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линеечках сидят.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Ах, как дружно все живут,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Звонко песенки поют.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Очень заняты работой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радостные…. </a:t>
            </a:r>
          </a:p>
        </p:txBody>
      </p:sp>
      <p:pic>
        <p:nvPicPr>
          <p:cNvPr id="37890" name="Picture 2" descr="http://2.bp.blogspot.com/-wgzMPEiT3zA/UW22vnGPI2I/AAAAAAAABUA/MdouJFDZTCQ/s1600/%D0%9C%D1%83%D0%B7%D1%8B%D0%BA%D0%B0%D0%BB%D1%8C%D0%BD%D1%8B%D0%B9+%D0%BF%D0%BB%D0%B0%D0%BA%D0%B0%D1%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383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454109-F7BB-4E4F-8D59-DAEF7143D971}" type="datetime1">
              <a:rPr lang="ru-RU" smtClean="0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57973E-14A9-4FBA-BF69-15A40CF15676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9220" name="Picture 4" descr="F:\7\МОЙ\рисун\ябл\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2252663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F:\7\МОЙ\рисун\ябл\4891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6913" y="476250"/>
            <a:ext cx="23939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ttp://2.bp.blogspot.com/-wgzMPEiT3zA/UW22vnGPI2I/AAAAAAAABUA/MdouJFDZTCQ/s1600/%D0%9C%D1%83%D0%B7%D1%8B%D0%BA%D0%B0%D0%BB%D1%8C%D0%BD%D1%8B%D0%B9+%D0%BF%D0%BB%D0%B0%D0%BA%D0%B0%D1%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88" y="3851275"/>
            <a:ext cx="38322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0413" y="246063"/>
            <a:ext cx="27019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7дней  недели: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0100" y="1000108"/>
            <a:ext cx="6915676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Тема  урока:</a:t>
            </a:r>
          </a:p>
          <a:p>
            <a:pPr algn="ctr">
              <a:lnSpc>
                <a:spcPct val="200000"/>
              </a:lnSpc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Число 7. Цифра 7</a:t>
            </a:r>
            <a:r>
              <a:rPr lang="ru-RU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454109-F7BB-4E4F-8D59-DAEF7143D971}" type="datetime1">
              <a:rPr lang="ru-RU" smtClean="0"/>
              <a:pPr>
                <a:defRPr/>
              </a:pPr>
              <a:t>31.01.2018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FD7D29-B464-4928-A59D-8789EC34FC5A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1268" name="Picture 2" descr="http://900igr.net/datas/matematika/Konkretnyj-smysl-umnozhenija/0017-017-Fizminut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617538"/>
            <a:ext cx="7599363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heme/theme1.xml><?xml version="1.0" encoding="utf-8"?>
<a:theme xmlns:a="http://schemas.openxmlformats.org/drawingml/2006/main" name="нач.школа 13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358</TotalTime>
  <Words>205</Words>
  <Application>Microsoft Office PowerPoint</Application>
  <PresentationFormat>Экран (4:3)</PresentationFormat>
  <Paragraphs>61</Paragraphs>
  <Slides>16</Slides>
  <Notes>1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Georgia</vt:lpstr>
      <vt:lpstr>нач.школа 13. математика.</vt:lpstr>
      <vt:lpstr>Оформление по умолчанию</vt:lpstr>
      <vt:lpstr>Число 7.  Цифра 7.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Длина и меры её измерения</dc:title>
  <dc:creator>Пользователь</dc:creator>
  <dc:description>http://aida.ucoz.ru</dc:description>
  <cp:lastModifiedBy>Юлька</cp:lastModifiedBy>
  <cp:revision>39</cp:revision>
  <dcterms:created xsi:type="dcterms:W3CDTF">2010-04-02T11:50:52Z</dcterms:created>
  <dcterms:modified xsi:type="dcterms:W3CDTF">2018-01-31T20:19:30Z</dcterms:modified>
</cp:coreProperties>
</file>