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9C7ADE-0441-414B-BF6A-844861D08A1C}" type="datetimeFigureOut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ADE54E-05F5-4903-847A-77D45D250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8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494C-1B9D-48A0-9B64-7FA662FF3AC6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40CA-4D80-4EFF-92B1-D34A67E86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0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1923-4421-4697-A775-D8F24B1A2338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7CEA-DB1D-4709-AD03-5312BE23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4FE7-A360-47BC-AA65-4812248B4455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C0B3-B0F1-4A7C-8FDF-B9C5E3AA3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4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31F3-AA0D-4BB1-BB51-74078912BED1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66922-3543-48C9-9FF0-609C0108D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988F-23CA-4BE3-BEBB-65A86DD9BF65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C25E-F51C-4FEA-BACE-F03E92E68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4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2BE8-80EF-416D-B6ED-6E7BDB656A46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97A8-D406-4A8E-A0BD-CEDC9DE5E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4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2D82-ADD0-4909-B8DF-001D0181387B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7361-4422-4A97-B8F1-BD5F1F618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2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7E25-CD25-4A4A-AEA0-6EF83FFB0FBA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F6EC-0023-4215-B2D2-194306DD8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1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0F5C-5AC9-4F97-BE99-83D93B30D556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164E-7ABD-4E73-A898-D60D87E3D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6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EEF4-CBF0-4848-B899-FC48451AB475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8AE5-7A68-4D23-9C6E-6994F13D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9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54BC-E34B-4985-AEE6-60A63E45C9C5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B4FC-5990-40D9-ABFB-1258C0D38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36B5F1-51F1-47DC-BF55-EE3837857007}" type="datetime1">
              <a:rPr lang="ru-RU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57BB61-091D-4D25-98E6-93EB670B0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3286125"/>
            <a:ext cx="7772400" cy="1470025"/>
          </a:xfrm>
        </p:spPr>
        <p:txBody>
          <a:bodyPr/>
          <a:lstStyle/>
          <a:p>
            <a:endParaRPr lang="ru-RU" sz="4800" dirty="0" smtClean="0">
              <a:latin typeface="Arial" charset="0"/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Rectangle 2"/>
          <p:cNvSpPr txBox="1">
            <a:spLocks noChangeArrowheads="1"/>
          </p:cNvSpPr>
          <p:nvPr/>
        </p:nvSpPr>
        <p:spPr bwMode="auto">
          <a:xfrm>
            <a:off x="150588" y="1666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Тема урока:</a:t>
            </a:r>
            <a:endParaRPr lang="ru-RU" sz="60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8" name="Rectangle 3"/>
          <p:cNvSpPr txBox="1">
            <a:spLocks noChangeArrowheads="1"/>
          </p:cNvSpPr>
          <p:nvPr/>
        </p:nvSpPr>
        <p:spPr bwMode="auto">
          <a:xfrm>
            <a:off x="474663" y="2474119"/>
            <a:ext cx="822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6000" b="1" smtClean="0">
                <a:solidFill>
                  <a:srgbClr val="FF3300"/>
                </a:solidFill>
                <a:latin typeface="Times New Roman" pitchFamily="18" charset="0"/>
              </a:rPr>
              <a:t>Знаю или не знаю?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6000" b="1" smtClean="0">
                <a:solidFill>
                  <a:srgbClr val="FF3300"/>
                </a:solidFill>
                <a:latin typeface="Times New Roman" pitchFamily="18" charset="0"/>
              </a:rPr>
              <a:t>Пишу или …?</a:t>
            </a:r>
            <a:endParaRPr lang="ru-RU" sz="60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39" name="WordArt 8"/>
          <p:cNvSpPr>
            <a:spLocks noChangeArrowheads="1" noChangeShapeType="1" noTextEdit="1"/>
          </p:cNvSpPr>
          <p:nvPr/>
        </p:nvSpPr>
        <p:spPr bwMode="auto">
          <a:xfrm>
            <a:off x="611981" y="3429000"/>
            <a:ext cx="8207375" cy="2592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Знаю или не знаю?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Пишу или оставляю "окошко"?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7" grpId="0"/>
      <p:bldP spid="138" grpId="0" build="p"/>
      <p:bldP spid="138" grpId="1" build="p"/>
      <p:bldP spid="1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/>
          <a:lstStyle/>
          <a:p>
            <a:endParaRPr lang="ru-RU"/>
          </a:p>
        </p:txBody>
      </p:sp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900113" y="4508500"/>
            <a:ext cx="581025" cy="1439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1835150" y="4941888"/>
            <a:ext cx="485775" cy="113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2484438" y="4941888"/>
            <a:ext cx="466725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32102" name="WordArt 6"/>
          <p:cNvSpPr>
            <a:spLocks noChangeArrowheads="1" noChangeShapeType="1" noTextEdit="1"/>
          </p:cNvSpPr>
          <p:nvPr/>
        </p:nvSpPr>
        <p:spPr bwMode="auto">
          <a:xfrm>
            <a:off x="3132138" y="4941888"/>
            <a:ext cx="571500" cy="935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32103" name="WordArt 7"/>
          <p:cNvSpPr>
            <a:spLocks noChangeArrowheads="1" noChangeShapeType="1" noTextEdit="1"/>
          </p:cNvSpPr>
          <p:nvPr/>
        </p:nvSpPr>
        <p:spPr bwMode="auto">
          <a:xfrm>
            <a:off x="3995738" y="4941888"/>
            <a:ext cx="571500" cy="113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32104" name="WordArt 8"/>
          <p:cNvSpPr>
            <a:spLocks noChangeArrowheads="1" noChangeShapeType="1" noTextEdit="1"/>
          </p:cNvSpPr>
          <p:nvPr/>
        </p:nvSpPr>
        <p:spPr bwMode="auto">
          <a:xfrm>
            <a:off x="6516688" y="4868863"/>
            <a:ext cx="647700" cy="10096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32105" name="WordArt 9"/>
          <p:cNvSpPr>
            <a:spLocks noChangeArrowheads="1" noChangeShapeType="1" noTextEdit="1"/>
          </p:cNvSpPr>
          <p:nvPr/>
        </p:nvSpPr>
        <p:spPr bwMode="auto">
          <a:xfrm>
            <a:off x="4787900" y="4581525"/>
            <a:ext cx="581025" cy="1276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32106" name="WordArt 10"/>
          <p:cNvSpPr>
            <a:spLocks noChangeArrowheads="1" noChangeShapeType="1" noTextEdit="1"/>
          </p:cNvSpPr>
          <p:nvPr/>
        </p:nvSpPr>
        <p:spPr bwMode="auto">
          <a:xfrm>
            <a:off x="5651500" y="4941888"/>
            <a:ext cx="571500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32107" name="WordArt 11"/>
          <p:cNvSpPr>
            <a:spLocks noChangeArrowheads="1" noChangeShapeType="1" noTextEdit="1"/>
          </p:cNvSpPr>
          <p:nvPr/>
        </p:nvSpPr>
        <p:spPr bwMode="auto">
          <a:xfrm>
            <a:off x="7451725" y="4941888"/>
            <a:ext cx="590550" cy="113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pic>
        <p:nvPicPr>
          <p:cNvPr id="132108" name="Picture 12" descr="DSC02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633571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nimBg="1"/>
      <p:bldP spid="1321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25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333375"/>
            <a:ext cx="7715250" cy="57927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Ч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дак    м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т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матик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В    Германии ж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л,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Он хле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  с   к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лб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сою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Случ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йно слож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л!</a:t>
            </a:r>
            <a:br>
              <a:rPr lang="ru-RU" sz="3600" b="1">
                <a:solidFill>
                  <a:srgbClr val="FF3300"/>
                </a:solidFill>
                <a:latin typeface="Times New Roman" pitchFamily="18" charset="0"/>
              </a:rPr>
            </a:br>
            <a:endParaRPr lang="ru-RU" sz="36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Затем результат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Полож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л себе в ро</a:t>
            </a:r>
            <a:r>
              <a:rPr lang="ru-RU" sz="3600" b="1" u="sng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 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Вот так человек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Изобрёл  </a:t>
            </a: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…</a:t>
            </a: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3446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7354888" cy="57927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Чу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дак </a:t>
            </a:r>
            <a:r>
              <a:rPr lang="ru-RU" sz="4000" b="1">
                <a:latin typeface="Times New Roman" pitchFamily="18" charset="0"/>
              </a:rPr>
              <a:t>   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м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а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т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е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матик</a:t>
            </a:r>
          </a:p>
          <a:p>
            <a:pPr algn="ctr">
              <a:buFontTx/>
              <a:buNone/>
            </a:pP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В</a:t>
            </a:r>
            <a:r>
              <a:rPr lang="ru-RU" sz="4000" b="1">
                <a:solidFill>
                  <a:srgbClr val="009900"/>
                </a:solidFill>
                <a:latin typeface="Times New Roman" pitchFamily="18" charset="0"/>
              </a:rPr>
              <a:t>    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Г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ермании</a:t>
            </a:r>
            <a:r>
              <a:rPr lang="ru-RU" sz="4000" b="1">
                <a:latin typeface="Times New Roman" pitchFamily="18" charset="0"/>
              </a:rPr>
              <a:t> 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ж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и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л,</a:t>
            </a:r>
          </a:p>
          <a:p>
            <a:pPr algn="ctr">
              <a:buFontTx/>
              <a:buNone/>
            </a:pP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Он хле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б</a:t>
            </a:r>
            <a:r>
              <a:rPr lang="ru-RU" sz="4000" b="1">
                <a:latin typeface="Times New Roman" pitchFamily="18" charset="0"/>
              </a:rPr>
              <a:t>  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с   к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о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лб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а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сою</a:t>
            </a:r>
          </a:p>
          <a:p>
            <a:pPr algn="ctr">
              <a:buFontTx/>
              <a:buNone/>
            </a:pP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Случ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а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йно слож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и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л!</a:t>
            </a:r>
            <a:br>
              <a:rPr lang="ru-RU" sz="4000" b="1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Затем результат</a:t>
            </a:r>
          </a:p>
          <a:p>
            <a:pPr algn="ctr">
              <a:buFontTx/>
              <a:buNone/>
            </a:pP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Полож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и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л себе в ро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т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4000" b="1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Вот так человек</a:t>
            </a:r>
          </a:p>
          <a:p>
            <a:pPr algn="ctr">
              <a:buFontTx/>
              <a:buNone/>
            </a:pP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Изобрёл </a:t>
            </a:r>
            <a:r>
              <a:rPr lang="ru-RU" sz="4000" b="1">
                <a:solidFill>
                  <a:srgbClr val="009900"/>
                </a:solidFill>
                <a:latin typeface="Times New Roman" pitchFamily="18" charset="0"/>
              </a:rPr>
              <a:t>бут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е</a:t>
            </a:r>
            <a:r>
              <a:rPr lang="ru-RU" sz="4000" b="1">
                <a:solidFill>
                  <a:srgbClr val="009900"/>
                </a:solidFill>
                <a:latin typeface="Times New Roman" pitchFamily="18" charset="0"/>
              </a:rPr>
              <a:t>рбро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д</a:t>
            </a:r>
            <a:r>
              <a:rPr lang="ru-RU" sz="4000" b="1">
                <a:solidFill>
                  <a:srgbClr val="009900"/>
                </a:solidFill>
                <a:latin typeface="Times New Roman" pitchFamily="18" charset="0"/>
              </a:rPr>
              <a:t>.</a:t>
            </a:r>
            <a:r>
              <a:rPr lang="ru-RU" sz="4000"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endParaRPr lang="ru-RU" sz="4000" b="1">
              <a:latin typeface="Times New Roman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799104">
            <a:off x="3132138" y="1628775"/>
            <a:ext cx="2343150" cy="4105275"/>
          </a:xfrm>
          <a:prstGeom prst="rect">
            <a:avLst/>
          </a:prstGeom>
          <a:noFill/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4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1905000"/>
            <a:ext cx="6767513" cy="4114800"/>
          </a:xfrm>
        </p:spPr>
      </p:pic>
    </p:spTree>
    <p:extLst>
      <p:ext uri="{BB962C8B-B14F-4D97-AF65-F5344CB8AC3E}">
        <p14:creationId xmlns:p14="http://schemas.microsoft.com/office/powerpoint/2010/main" val="36573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68863"/>
            <a:ext cx="5267325" cy="576262"/>
          </a:xfrm>
        </p:spPr>
        <p:txBody>
          <a:bodyPr/>
          <a:lstStyle/>
          <a:p>
            <a:r>
              <a:rPr lang="ru-RU" sz="4000" b="1">
                <a:latin typeface="Times New Roman" pitchFamily="18" charset="0"/>
              </a:rPr>
              <a:t>С</a:t>
            </a:r>
            <a:r>
              <a:rPr lang="ru-RU" sz="4000" b="1">
                <a:solidFill>
                  <a:srgbClr val="009900"/>
                </a:solidFill>
                <a:latin typeface="Times New Roman" pitchFamily="18" charset="0"/>
              </a:rPr>
              <a:t>А</a:t>
            </a:r>
            <a:r>
              <a:rPr lang="ru-RU" sz="4000" b="1">
                <a:latin typeface="Times New Roman" pitchFamily="18" charset="0"/>
              </a:rPr>
              <a:t>ЛА</a:t>
            </a:r>
            <a:r>
              <a:rPr lang="ru-RU" sz="4000" b="1">
                <a:solidFill>
                  <a:srgbClr val="00990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489585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Я похож на лист капустный 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С овощами заодно,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Я кудрявый, нежный, вкусный, 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Стол украсить мне дано.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3457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6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933825"/>
            <a:ext cx="4032250" cy="1439863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П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</a:rPr>
              <a:t>О</a:t>
            </a:r>
            <a:r>
              <a:rPr lang="ru-RU" b="1">
                <a:latin typeface="Times New Roman" pitchFamily="18" charset="0"/>
              </a:rPr>
              <a:t>М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</a:rPr>
              <a:t>И</a:t>
            </a:r>
            <a:r>
              <a:rPr lang="ru-RU" b="1">
                <a:latin typeface="Times New Roman" pitchFamily="18" charset="0"/>
              </a:rPr>
              <a:t>ДОРА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229600" cy="495776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Он круглый и красный,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Как глаз светофора. 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На грядке нет сочнее .…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9363"/>
            <a:ext cx="352742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00663"/>
            <a:ext cx="6264275" cy="347662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>
                <a:latin typeface="Times New Roman" pitchFamily="18" charset="0"/>
              </a:rPr>
              <a:t>П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Е</a:t>
            </a:r>
            <a:r>
              <a:rPr lang="ru-RU" sz="4000" b="1">
                <a:latin typeface="Times New Roman" pitchFamily="18" charset="0"/>
              </a:rPr>
              <a:t>ТРУ</a:t>
            </a:r>
            <a:r>
              <a:rPr lang="ru-RU" sz="4000" b="1" u="sng">
                <a:solidFill>
                  <a:srgbClr val="009900"/>
                </a:solidFill>
                <a:latin typeface="Times New Roman" pitchFamily="18" charset="0"/>
              </a:rPr>
              <a:t>Ш</a:t>
            </a:r>
            <a:r>
              <a:rPr lang="ru-RU" sz="4000" b="1">
                <a:latin typeface="Times New Roman" pitchFamily="18" charset="0"/>
              </a:rPr>
              <a:t>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08962" cy="5389563"/>
          </a:xfrm>
        </p:spPr>
        <p:txBody>
          <a:bodyPr/>
          <a:lstStyle/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Кудрява, зелена,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Нарядом скромна,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Мужским именем зовётся,</a:t>
            </a:r>
          </a:p>
          <a:p>
            <a:pPr>
              <a:buFontTx/>
              <a:buNone/>
            </a:pPr>
            <a:r>
              <a:rPr lang="ru-RU" sz="4000">
                <a:solidFill>
                  <a:srgbClr val="FF3300"/>
                </a:solidFill>
                <a:latin typeface="Times New Roman" pitchFamily="18" charset="0"/>
              </a:rPr>
              <a:t>Да нежной пряности полна.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3030537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16632"/>
            <a:ext cx="3970784" cy="1135062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  <a:latin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</a:rPr>
              <a:t>гурец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98849" y="4503837"/>
            <a:ext cx="712879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  <a:t>На грядке длинный и зелёный,</a:t>
            </a:r>
            <a:b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FF3300"/>
                </a:solidFill>
                <a:latin typeface="Times New Roman" pitchFamily="18" charset="0"/>
              </a:rPr>
              <a:t>А в кадке жёлтый и солёный.</a:t>
            </a:r>
            <a:r>
              <a:rPr lang="ru-RU" sz="4000" dirty="0">
                <a:latin typeface="Arial" charset="0"/>
              </a:rPr>
              <a:t> </a:t>
            </a:r>
          </a:p>
        </p:txBody>
      </p:sp>
      <p:pic>
        <p:nvPicPr>
          <p:cNvPr id="17417" name="Picture 9" descr="3326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9117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ru-RU" sz="4000" b="1" u="sng" dirty="0">
                <a:solidFill>
                  <a:srgbClr val="00B050"/>
                </a:solidFill>
                <a:latin typeface="Times New Roman" pitchFamily="18" charset="0"/>
              </a:rPr>
              <a:t>А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</a:rPr>
              <a:t>ЛА</a:t>
            </a:r>
            <a:r>
              <a:rPr lang="ru-RU" sz="4000" b="1" u="sng" dirty="0">
                <a:solidFill>
                  <a:srgbClr val="00B05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187450" y="4365625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 u="sng" dirty="0">
                <a:solidFill>
                  <a:srgbClr val="00B050"/>
                </a:solidFill>
                <a:latin typeface="Times New Roman" pitchFamily="18" charset="0"/>
              </a:rPr>
              <a:t>О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</a:rPr>
              <a:t>ГУРЕЦ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3836988" y="2349500"/>
            <a:ext cx="3230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</a:rPr>
              <a:t>П</a:t>
            </a:r>
            <a:r>
              <a:rPr lang="ru-RU" sz="4000" b="1" u="sng" dirty="0">
                <a:solidFill>
                  <a:srgbClr val="00B050"/>
                </a:solidFill>
                <a:latin typeface="Times New Roman" pitchFamily="18" charset="0"/>
              </a:rPr>
              <a:t>Е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</a:rPr>
              <a:t>ТРУ</a:t>
            </a:r>
            <a:r>
              <a:rPr lang="ru-RU" sz="4000" b="1" u="sng" dirty="0">
                <a:solidFill>
                  <a:srgbClr val="00B050"/>
                </a:solidFill>
                <a:latin typeface="Times New Roman" pitchFamily="18" charset="0"/>
              </a:rPr>
              <a:t>Ш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</a:rPr>
              <a:t>КА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5219700" y="3933825"/>
            <a:ext cx="3313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</a:rPr>
              <a:t>П</a:t>
            </a:r>
            <a:r>
              <a:rPr lang="ru-RU" sz="4400" b="1" u="sng" dirty="0">
                <a:solidFill>
                  <a:srgbClr val="00B050"/>
                </a:solidFill>
                <a:latin typeface="Times New Roman" pitchFamily="18" charset="0"/>
              </a:rPr>
              <a:t>О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</a:rPr>
              <a:t>М</a:t>
            </a:r>
            <a:r>
              <a:rPr lang="ru-RU" sz="4400" b="1" u="sng" dirty="0">
                <a:solidFill>
                  <a:srgbClr val="00B050"/>
                </a:solidFill>
                <a:latin typeface="Times New Roman" pitchFamily="18" charset="0"/>
              </a:rPr>
              <a:t>И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</a:rPr>
              <a:t>ДОР</a:t>
            </a:r>
          </a:p>
        </p:txBody>
      </p:sp>
    </p:spTree>
    <p:extLst>
      <p:ext uri="{BB962C8B-B14F-4D97-AF65-F5344CB8AC3E}">
        <p14:creationId xmlns:p14="http://schemas.microsoft.com/office/powerpoint/2010/main" val="35642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0" grpId="0"/>
      <p:bldP spid="137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37766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Точно знаешь написание – пиши,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не знаешь или не уверен – 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оставляй </a:t>
            </a:r>
            <a:r>
              <a:rPr lang="ru-RU" sz="4400" b="1">
                <a:solidFill>
                  <a:srgbClr val="009900"/>
                </a:solidFill>
                <a:latin typeface="Times New Roman" pitchFamily="18" charset="0"/>
              </a:rPr>
              <a:t>«окошко».</a:t>
            </a:r>
            <a:r>
              <a:rPr lang="ru-RU" sz="4400" b="1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26980" name="Picture 4" descr="image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18732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57927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dirty="0">
                <a:solidFill>
                  <a:srgbClr val="FF3300"/>
                </a:solidFill>
                <a:latin typeface="Times New Roman" pitchFamily="18" charset="0"/>
              </a:rPr>
              <a:t>Задание на дом:</a:t>
            </a:r>
          </a:p>
          <a:p>
            <a:pPr algn="ctr">
              <a:buFontTx/>
              <a:buNone/>
            </a:pPr>
            <a:r>
              <a:rPr lang="ru-RU" sz="6000" b="1" dirty="0">
                <a:solidFill>
                  <a:srgbClr val="3333FF"/>
                </a:solidFill>
                <a:latin typeface="Times New Roman" pitchFamily="18" charset="0"/>
              </a:rPr>
              <a:t>с. 45, упр.  154 (тетрадь)</a:t>
            </a:r>
          </a:p>
          <a:p>
            <a:pPr algn="ctr">
              <a:buFontTx/>
              <a:buNone/>
            </a:pPr>
            <a:r>
              <a:rPr lang="ru-RU" sz="6000" b="1" dirty="0">
                <a:solidFill>
                  <a:srgbClr val="3333FF"/>
                </a:solidFill>
                <a:latin typeface="Times New Roman" pitchFamily="18" charset="0"/>
              </a:rPr>
              <a:t> или </a:t>
            </a:r>
          </a:p>
          <a:p>
            <a:pPr algn="ctr">
              <a:buFontTx/>
              <a:buNone/>
            </a:pPr>
            <a:r>
              <a:rPr lang="ru-RU" sz="6000" b="1" dirty="0">
                <a:solidFill>
                  <a:srgbClr val="3333FF"/>
                </a:solidFill>
                <a:latin typeface="Times New Roman" pitchFamily="18" charset="0"/>
              </a:rPr>
              <a:t>с. 70 упр. 155 (учебник)</a:t>
            </a:r>
          </a:p>
        </p:txBody>
      </p:sp>
    </p:spTree>
    <p:extLst>
      <p:ext uri="{BB962C8B-B14F-4D97-AF65-F5344CB8AC3E}">
        <p14:creationId xmlns:p14="http://schemas.microsoft.com/office/powerpoint/2010/main" val="278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6" name="Picture 6" descr="sol_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836613"/>
            <a:ext cx="2479675" cy="2262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7" name="Picture 7" descr="Копия sol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23764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Копия sol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3050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Picture 9" descr="куз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00438"/>
            <a:ext cx="4765675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89363"/>
            <a:ext cx="8229600" cy="1511300"/>
          </a:xfrm>
        </p:spPr>
        <p:txBody>
          <a:bodyPr/>
          <a:lstStyle/>
          <a:p>
            <a:r>
              <a:rPr lang="ru-RU" sz="5400" b="1">
                <a:solidFill>
                  <a:srgbClr val="FF3300"/>
                </a:solidFill>
                <a:latin typeface="Times New Roman" pitchFamily="18" charset="0"/>
              </a:rPr>
              <a:t>СПАСИБО ВАМ, РЕБЯТА!</a:t>
            </a:r>
          </a:p>
        </p:txBody>
      </p:sp>
      <p:pic>
        <p:nvPicPr>
          <p:cNvPr id="133124" name="Picture 4" descr="an106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373688"/>
            <a:ext cx="1512887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5" name="Picture 5" descr="485_22_10_07_11_25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6250"/>
            <a:ext cx="36480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7675"/>
            <a:ext cx="8077200" cy="1112838"/>
          </a:xfrm>
        </p:spPr>
        <p:txBody>
          <a:bodyPr/>
          <a:lstStyle/>
          <a:p>
            <a:r>
              <a:rPr lang="ru-RU" sz="4000" b="1">
                <a:solidFill>
                  <a:srgbClr val="FF3300"/>
                </a:solidFill>
              </a:rPr>
              <a:t>Путешествие в Страну невыученных уроков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 descr="50d1e4e641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416800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sol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3482975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9" name="Picture 5" descr="Копия sol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34385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Копия sol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4575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92100"/>
            <a:ext cx="6059487" cy="1384300"/>
          </a:xfrm>
        </p:spPr>
        <p:txBody>
          <a:bodyPr/>
          <a:lstStyle/>
          <a:p>
            <a:r>
              <a:rPr lang="ru-RU" sz="4000"/>
              <a:t>                    </a:t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>         </a:t>
            </a:r>
            <a:r>
              <a:rPr lang="ru-RU" sz="3600" b="1">
                <a:solidFill>
                  <a:srgbClr val="FF3300"/>
                </a:solidFill>
              </a:rPr>
              <a:t>Мне всё понятно,</a:t>
            </a:r>
            <a:br>
              <a:rPr lang="ru-RU" sz="3600" b="1">
                <a:solidFill>
                  <a:srgbClr val="FF3300"/>
                </a:solidFill>
              </a:rPr>
            </a:br>
            <a:r>
              <a:rPr lang="ru-RU" sz="3600" b="1">
                <a:solidFill>
                  <a:srgbClr val="FF3300"/>
                </a:solidFill>
              </a:rPr>
              <a:t>     задание выполнено</a:t>
            </a:r>
            <a:br>
              <a:rPr lang="ru-RU" sz="3600" b="1">
                <a:solidFill>
                  <a:srgbClr val="FF3300"/>
                </a:solidFill>
              </a:rPr>
            </a:br>
            <a:r>
              <a:rPr lang="ru-RU" sz="3600" b="1">
                <a:solidFill>
                  <a:srgbClr val="FF3300"/>
                </a:solidFill>
              </a:rPr>
              <a:t>                     правильно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3573463"/>
            <a:ext cx="5040313" cy="2552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  <a:r>
              <a:rPr lang="ru-RU" sz="3600" b="1">
                <a:solidFill>
                  <a:srgbClr val="FF3300"/>
                </a:solidFill>
              </a:rPr>
              <a:t>Мне понятно не всё,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</a:rPr>
              <a:t> мной  допущены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</a:rPr>
              <a:t> ошибки</a:t>
            </a:r>
          </a:p>
        </p:txBody>
      </p:sp>
      <p:pic>
        <p:nvPicPr>
          <p:cNvPr id="123908" name="Picture 4" descr="sol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9" name="Picture 5" descr="Копия sol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44951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468313" y="314166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H="1">
            <a:off x="2700338" y="1196975"/>
            <a:ext cx="10795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 flipH="1">
            <a:off x="2771775" y="4868863"/>
            <a:ext cx="1152525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7675"/>
            <a:ext cx="8077200" cy="68263"/>
          </a:xfrm>
        </p:spPr>
        <p:txBody>
          <a:bodyPr/>
          <a:lstStyle/>
          <a:p>
            <a:endParaRPr lang="ru-RU" sz="4000" b="1">
              <a:solidFill>
                <a:srgbClr val="FF3300"/>
              </a:solidFill>
            </a:endParaRPr>
          </a:p>
        </p:txBody>
      </p:sp>
      <p:pic>
        <p:nvPicPr>
          <p:cNvPr id="130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76250"/>
            <a:ext cx="7705725" cy="5905500"/>
          </a:xfrm>
        </p:spPr>
      </p:pic>
    </p:spTree>
    <p:extLst>
      <p:ext uri="{BB962C8B-B14F-4D97-AF65-F5344CB8AC3E}">
        <p14:creationId xmlns:p14="http://schemas.microsoft.com/office/powerpoint/2010/main" val="25487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4508500"/>
            <a:ext cx="3529012" cy="1081088"/>
          </a:xfrm>
        </p:spPr>
        <p:txBody>
          <a:bodyPr/>
          <a:lstStyle/>
          <a:p>
            <a:r>
              <a:rPr lang="ru-RU" sz="6000" b="1"/>
              <a:t> </a:t>
            </a:r>
            <a:r>
              <a:rPr lang="ru-RU" b="1"/>
              <a:t>Х Л Е </a:t>
            </a:r>
            <a:r>
              <a:rPr lang="ru-RU" b="1">
                <a:solidFill>
                  <a:srgbClr val="009900"/>
                </a:solidFill>
              </a:rPr>
              <a:t> П </a:t>
            </a:r>
          </a:p>
        </p:txBody>
      </p:sp>
      <p:pic>
        <p:nvPicPr>
          <p:cNvPr id="9219" name="Picture 3" descr="Хл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489743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1783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2017713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700338" y="4691063"/>
            <a:ext cx="6048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4400" b="1">
                <a:solidFill>
                  <a:schemeClr val="tx2"/>
                </a:solidFill>
                <a:latin typeface="Arial" charset="0"/>
              </a:rPr>
              <a:t>Х Л Е</a:t>
            </a:r>
            <a:r>
              <a:rPr lang="ru-RU" sz="4400" b="1">
                <a:latin typeface="Arial" charset="0"/>
              </a:rPr>
              <a:t> </a:t>
            </a:r>
            <a:r>
              <a:rPr lang="ru-RU" sz="4400" b="1" u="sng">
                <a:solidFill>
                  <a:srgbClr val="009900"/>
                </a:solidFill>
                <a:latin typeface="Arial" charset="0"/>
              </a:rPr>
              <a:t>Б </a:t>
            </a:r>
            <a:r>
              <a:rPr lang="ru-RU" sz="4400" b="1">
                <a:solidFill>
                  <a:schemeClr val="tx2"/>
                </a:solidFill>
                <a:latin typeface="Arial" charset="0"/>
              </a:rPr>
              <a:t>- ХЛЕБНЫЙ</a:t>
            </a:r>
          </a:p>
        </p:txBody>
      </p:sp>
    </p:spTree>
    <p:extLst>
      <p:ext uri="{BB962C8B-B14F-4D97-AF65-F5344CB8AC3E}">
        <p14:creationId xmlns:p14="http://schemas.microsoft.com/office/powerpoint/2010/main" val="15068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13325"/>
            <a:ext cx="8229600" cy="720725"/>
          </a:xfrm>
        </p:spPr>
        <p:txBody>
          <a:bodyPr/>
          <a:lstStyle/>
          <a:p>
            <a:endParaRPr lang="ru-RU" sz="5400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025" y="4546600"/>
            <a:ext cx="5689600" cy="7889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6000" b="1">
                <a:solidFill>
                  <a:schemeClr val="tx2"/>
                </a:solidFill>
              </a:rPr>
              <a:t>К </a:t>
            </a:r>
            <a:r>
              <a:rPr lang="ru-RU" sz="6000" b="1">
                <a:solidFill>
                  <a:srgbClr val="009900"/>
                </a:solidFill>
              </a:rPr>
              <a:t>А</a:t>
            </a:r>
            <a:r>
              <a:rPr lang="ru-RU" sz="6000" b="1"/>
              <a:t> </a:t>
            </a:r>
            <a:r>
              <a:rPr lang="ru-RU" sz="6000" b="1">
                <a:solidFill>
                  <a:schemeClr val="tx2"/>
                </a:solidFill>
              </a:rPr>
              <a:t>Л Б</a:t>
            </a:r>
            <a:r>
              <a:rPr lang="ru-RU" sz="6000" b="1"/>
              <a:t> </a:t>
            </a:r>
            <a:r>
              <a:rPr lang="ru-RU" sz="6000" b="1">
                <a:solidFill>
                  <a:srgbClr val="009900"/>
                </a:solidFill>
              </a:rPr>
              <a:t>О </a:t>
            </a:r>
            <a:r>
              <a:rPr lang="ru-RU" sz="6000" b="1">
                <a:solidFill>
                  <a:schemeClr val="tx2"/>
                </a:solidFill>
              </a:rPr>
              <a:t>С А</a:t>
            </a:r>
            <a:r>
              <a:rPr lang="ru-RU" sz="6000" b="1"/>
              <a:t> </a:t>
            </a:r>
          </a:p>
        </p:txBody>
      </p:sp>
      <p:pic>
        <p:nvPicPr>
          <p:cNvPr id="3085" name="Picture 13" descr="DSC02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547370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117836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017712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124075" y="4533900"/>
            <a:ext cx="5327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6000" b="1">
                <a:solidFill>
                  <a:schemeClr val="tx2"/>
                </a:solidFill>
                <a:latin typeface="Arial" charset="0"/>
              </a:rPr>
              <a:t>К </a:t>
            </a:r>
            <a:r>
              <a:rPr lang="ru-RU" sz="6000" b="1">
                <a:solidFill>
                  <a:srgbClr val="009900"/>
                </a:solidFill>
                <a:latin typeface="Arial" charset="0"/>
              </a:rPr>
              <a:t>О</a:t>
            </a:r>
            <a:r>
              <a:rPr lang="ru-RU" sz="6000" b="1">
                <a:solidFill>
                  <a:schemeClr val="tx2"/>
                </a:solidFill>
                <a:latin typeface="Arial" charset="0"/>
              </a:rPr>
              <a:t> Л Б </a:t>
            </a:r>
            <a:r>
              <a:rPr lang="ru-RU" sz="6000" b="1">
                <a:solidFill>
                  <a:srgbClr val="009900"/>
                </a:solidFill>
                <a:latin typeface="Arial" charset="0"/>
              </a:rPr>
              <a:t>А</a:t>
            </a:r>
            <a:r>
              <a:rPr lang="ru-RU" sz="6000" b="1">
                <a:solidFill>
                  <a:schemeClr val="tx2"/>
                </a:solidFill>
                <a:latin typeface="Arial" charset="0"/>
              </a:rPr>
              <a:t> С А</a:t>
            </a:r>
          </a:p>
        </p:txBody>
      </p:sp>
    </p:spTree>
    <p:extLst>
      <p:ext uri="{BB962C8B-B14F-4D97-AF65-F5344CB8AC3E}">
        <p14:creationId xmlns:p14="http://schemas.microsoft.com/office/powerpoint/2010/main" val="22583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5" grpId="1" build="p"/>
      <p:bldP spid="30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ru-RU" sz="4000" b="1">
                <a:solidFill>
                  <a:srgbClr val="009900"/>
                </a:solidFill>
              </a:rPr>
              <a:t>Что получится, </a:t>
            </a:r>
            <a:br>
              <a:rPr lang="ru-RU" sz="4000" b="1">
                <a:solidFill>
                  <a:srgbClr val="009900"/>
                </a:solidFill>
              </a:rPr>
            </a:br>
            <a:r>
              <a:rPr lang="ru-RU" sz="4000" b="1">
                <a:solidFill>
                  <a:srgbClr val="009900"/>
                </a:solidFill>
              </a:rPr>
              <a:t>если соединить колбасу и хлеб?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6" name="Picture 6" descr="DSC02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4895850" cy="463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mult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84538"/>
            <a:ext cx="27813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theme/theme1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14. русский язык</Template>
  <TotalTime>20</TotalTime>
  <Words>221</Words>
  <Application>Microsoft Office PowerPoint</Application>
  <PresentationFormat>Экран (4:3)</PresentationFormat>
  <Paragraphs>72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нач.школа 14. русский язык</vt:lpstr>
      <vt:lpstr>Презентация PowerPoint</vt:lpstr>
      <vt:lpstr>Презентация PowerPoint</vt:lpstr>
      <vt:lpstr>Путешествие в Страну невыученных уроков</vt:lpstr>
      <vt:lpstr>Презентация PowerPoint</vt:lpstr>
      <vt:lpstr>                               Мне всё понятно,      задание выполнено                      правильно</vt:lpstr>
      <vt:lpstr>Презентация PowerPoint</vt:lpstr>
      <vt:lpstr> Х Л Е  П </vt:lpstr>
      <vt:lpstr>Презентация PowerPoint</vt:lpstr>
      <vt:lpstr>Что получится,  если соединить колбасу и хлеб?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САЛАТ</vt:lpstr>
      <vt:lpstr>ПОМИДОРА</vt:lpstr>
      <vt:lpstr>         ПЕТРУШКА</vt:lpstr>
      <vt:lpstr>огурец</vt:lpstr>
      <vt:lpstr>Презентация PowerPoint</vt:lpstr>
      <vt:lpstr>Презентация PowerPoint</vt:lpstr>
      <vt:lpstr>Презентация PowerPoint</vt:lpstr>
      <vt:lpstr>СПАСИБО ВАМ, РЕБЯТА!</vt:lpstr>
    </vt:vector>
  </TitlesOfParts>
  <Company>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GErmakov</dc:creator>
  <cp:lastModifiedBy>Пользователь Windows</cp:lastModifiedBy>
  <cp:revision>4</cp:revision>
  <dcterms:created xsi:type="dcterms:W3CDTF">2010-05-30T13:35:54Z</dcterms:created>
  <dcterms:modified xsi:type="dcterms:W3CDTF">2011-10-20T20:32:57Z</dcterms:modified>
</cp:coreProperties>
</file>