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3" r:id="rId5"/>
    <p:sldId id="261" r:id="rId6"/>
    <p:sldId id="269" r:id="rId7"/>
    <p:sldId id="272" r:id="rId8"/>
    <p:sldId id="270" r:id="rId9"/>
    <p:sldId id="264" r:id="rId10"/>
    <p:sldId id="271" r:id="rId11"/>
    <p:sldId id="266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70" autoAdjust="0"/>
    <p:restoredTop sz="96456" autoAdjust="0"/>
  </p:normalViewPr>
  <p:slideViewPr>
    <p:cSldViewPr>
      <p:cViewPr>
        <p:scale>
          <a:sx n="66" d="100"/>
          <a:sy n="66" d="100"/>
        </p:scale>
        <p:origin x="-834" y="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BA02-BB5E-4EE3-ABB2-5A123B6E86FA}" type="datetimeFigureOut">
              <a:rPr lang="ru-RU" smtClean="0"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2ED89-D0E0-4B94-93F9-6223D9C78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671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BA02-BB5E-4EE3-ABB2-5A123B6E86FA}" type="datetimeFigureOut">
              <a:rPr lang="ru-RU" smtClean="0"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2ED89-D0E0-4B94-93F9-6223D9C78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794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BA02-BB5E-4EE3-ABB2-5A123B6E86FA}" type="datetimeFigureOut">
              <a:rPr lang="ru-RU" smtClean="0"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2ED89-D0E0-4B94-93F9-6223D9C78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021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BA02-BB5E-4EE3-ABB2-5A123B6E86FA}" type="datetimeFigureOut">
              <a:rPr lang="ru-RU" smtClean="0"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2ED89-D0E0-4B94-93F9-6223D9C78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594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BA02-BB5E-4EE3-ABB2-5A123B6E86FA}" type="datetimeFigureOut">
              <a:rPr lang="ru-RU" smtClean="0"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2ED89-D0E0-4B94-93F9-6223D9C78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627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BA02-BB5E-4EE3-ABB2-5A123B6E86FA}" type="datetimeFigureOut">
              <a:rPr lang="ru-RU" smtClean="0"/>
              <a:t>25.11.2010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2ED89-D0E0-4B94-93F9-6223D9C78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165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BA02-BB5E-4EE3-ABB2-5A123B6E86FA}" type="datetimeFigureOut">
              <a:rPr lang="ru-RU" smtClean="0"/>
              <a:t>25.11.2010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2ED89-D0E0-4B94-93F9-6223D9C78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047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BA02-BB5E-4EE3-ABB2-5A123B6E86FA}" type="datetimeFigureOut">
              <a:rPr lang="ru-RU" smtClean="0"/>
              <a:t>25.11.2010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2ED89-D0E0-4B94-93F9-6223D9C78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976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BA02-BB5E-4EE3-ABB2-5A123B6E86FA}" type="datetimeFigureOut">
              <a:rPr lang="ru-RU" smtClean="0"/>
              <a:t>25.11.2010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2ED89-D0E0-4B94-93F9-6223D9C78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9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BA02-BB5E-4EE3-ABB2-5A123B6E86FA}" type="datetimeFigureOut">
              <a:rPr lang="ru-RU" smtClean="0"/>
              <a:t>25.11.2010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2ED89-D0E0-4B94-93F9-6223D9C78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112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BA02-BB5E-4EE3-ABB2-5A123B6E86FA}" type="datetimeFigureOut">
              <a:rPr lang="ru-RU" smtClean="0"/>
              <a:t>25.11.2010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2ED89-D0E0-4B94-93F9-6223D9C78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322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DBA02-BB5E-4EE3-ABB2-5A123B6E86FA}" type="datetimeFigureOut">
              <a:rPr lang="ru-RU" smtClean="0"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2ED89-D0E0-4B94-93F9-6223D9C78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170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002060"/>
                </a:solidFill>
              </a:rPr>
              <a:t>Буквы У </a:t>
            </a:r>
            <a:r>
              <a:rPr lang="ru-RU" sz="5400" b="1" dirty="0" err="1" smtClean="0">
                <a:solidFill>
                  <a:srgbClr val="002060"/>
                </a:solidFill>
              </a:rPr>
              <a:t>у</a:t>
            </a:r>
            <a:r>
              <a:rPr lang="ru-RU" sz="5400" b="1" dirty="0" smtClean="0">
                <a:solidFill>
                  <a:srgbClr val="002060"/>
                </a:solidFill>
              </a:rPr>
              <a:t> - ю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5656" y="4581128"/>
            <a:ext cx="7048872" cy="1752600"/>
          </a:xfrm>
        </p:spPr>
        <p:txBody>
          <a:bodyPr>
            <a:normAutofit lnSpcReduction="10000"/>
          </a:bodyPr>
          <a:lstStyle/>
          <a:p>
            <a:pPr algn="r" eaLnBrk="1" hangingPunct="1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rgbClr val="0070C0"/>
                </a:solidFill>
              </a:rPr>
              <a:t>Урок обучения грамоте</a:t>
            </a: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rgbClr val="0070C0"/>
                </a:solidFill>
              </a:rPr>
              <a:t>1класс</a:t>
            </a: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rgbClr val="0070C0"/>
                </a:solidFill>
              </a:rPr>
              <a:t>Презентацию подготовила учитель начальных классов Ермакова Юлия Александровна</a:t>
            </a: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rgbClr val="0070C0"/>
                </a:solidFill>
              </a:rPr>
              <a:t>МОУ Дергаевская СОШ № 23</a:t>
            </a: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2000" b="1" i="1" dirty="0">
                <a:solidFill>
                  <a:srgbClr val="0070C0"/>
                </a:solidFill>
              </a:rPr>
              <a:t>г</a:t>
            </a:r>
            <a:r>
              <a:rPr lang="ru-RU" sz="2000" b="1" i="1" dirty="0" smtClean="0">
                <a:solidFill>
                  <a:srgbClr val="0070C0"/>
                </a:solidFill>
              </a:rPr>
              <a:t>. Раменское Московской области</a:t>
            </a:r>
          </a:p>
        </p:txBody>
      </p:sp>
      <p:pic>
        <p:nvPicPr>
          <p:cNvPr id="3076" name="Picture 4" descr="a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836712"/>
            <a:ext cx="1251620" cy="156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cif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73164"/>
            <a:ext cx="956320" cy="11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7" descr="dis1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43200"/>
            <a:ext cx="1778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71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ФИЗКУЛЬТМИНУТКА</a:t>
            </a:r>
            <a:endParaRPr lang="ru-RU" dirty="0"/>
          </a:p>
        </p:txBody>
      </p:sp>
      <p:pic>
        <p:nvPicPr>
          <p:cNvPr id="3" name="Picture 2" descr="C:\Users\Юлия Ермакова\Pictures\БУРАТИНО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56792"/>
            <a:ext cx="4511932" cy="4345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53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4" name="AutoShape 38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6" name="AutoShape 40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9685338" y="260350"/>
            <a:ext cx="2951162" cy="1873250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4358" name="Picture 22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9" name="Picture 23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981075"/>
            <a:ext cx="1008063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0" name="Picture 24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060575"/>
            <a:ext cx="1008062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1" name="Picture 25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997200"/>
            <a:ext cx="1008062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2" name="Picture 26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860800"/>
            <a:ext cx="1008063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3" name="Picture 27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4797425"/>
            <a:ext cx="1008063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4" name="Picture 28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849938"/>
            <a:ext cx="1008062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5" name="Picture 29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59607">
            <a:off x="8135938" y="5849938"/>
            <a:ext cx="1008062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6" name="Picture 30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49210">
            <a:off x="6732588" y="4941888"/>
            <a:ext cx="1008062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7" name="Picture 31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05796">
            <a:off x="5364162" y="3860801"/>
            <a:ext cx="1008063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8" name="Picture 32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61115">
            <a:off x="4284662" y="2924176"/>
            <a:ext cx="1008063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9" name="Picture 33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81524">
            <a:off x="2916237" y="2060576"/>
            <a:ext cx="1008063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70" name="Picture 34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26024">
            <a:off x="1619251" y="1125537"/>
            <a:ext cx="1008062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71" name="Picture 35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25289">
            <a:off x="323851" y="188912"/>
            <a:ext cx="1008062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72" name="AutoShape 36"/>
          <p:cNvSpPr>
            <a:spLocks noChangeArrowheads="1"/>
          </p:cNvSpPr>
          <p:nvPr/>
        </p:nvSpPr>
        <p:spPr bwMode="auto">
          <a:xfrm>
            <a:off x="-2700338" y="4149725"/>
            <a:ext cx="2374900" cy="180022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5" name="AutoShape 39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7" name="AutoShape 4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50" name="Oval 14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51" name="Oval 15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4381" name="Picture 45" descr="ме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388" y="260350"/>
            <a:ext cx="1619250" cy="172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82" name="Picture 46" descr="ёж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4149725"/>
            <a:ext cx="1341437" cy="169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84" name="AutoShape 48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4383" name="Picture 47" descr="ёж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85" name="Picture 49" descr="ме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86" name="обл45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обл.wav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3" name="Picture 57" descr="2493def5ff6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20"/>
          <a:stretch>
            <a:fillRect/>
          </a:stretch>
        </p:blipFill>
        <p:spPr bwMode="auto">
          <a:xfrm rot="-1167255">
            <a:off x="1747838" y="2579688"/>
            <a:ext cx="2162175" cy="295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4" name="Picture 58" descr="2493def5ff6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52"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5" name="Picture 59" descr="2493def5ff6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43"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6" name="Picture 60" descr="2493def5ff6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90"/>
          <a:stretch>
            <a:fillRect/>
          </a:stretch>
        </p:blipFill>
        <p:spPr bwMode="auto">
          <a:xfrm rot="1491115">
            <a:off x="6048375" y="2660650"/>
            <a:ext cx="2476500" cy="345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7" name="Picture 61" descr="2493def5ff6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7"/>
          <a:stretch>
            <a:fillRect/>
          </a:stretch>
        </p:blipFill>
        <p:spPr bwMode="auto">
          <a:xfrm rot="538294">
            <a:off x="5662613" y="4437063"/>
            <a:ext cx="1265237" cy="187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8" name="Picture 62" descr="2493def5ff6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56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84" y="2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-2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31" y="1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94" y="1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9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-1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59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60500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 nodeType="afterGroup">
                            <p:stCondLst>
                              <p:cond delay="6150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62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6"/>
                </p:tgtEl>
              </p:cMediaNode>
            </p:audio>
          </p:childTnLst>
        </p:cTn>
      </p:par>
    </p:tnLst>
    <p:bldLst>
      <p:bldP spid="14374" grpId="0" animBg="1"/>
      <p:bldP spid="14374" grpId="1" animBg="1"/>
      <p:bldP spid="14376" grpId="0" animBg="1"/>
      <p:bldP spid="14376" grpId="1" animBg="1"/>
      <p:bldP spid="14349" grpId="0" animBg="1"/>
      <p:bldP spid="14372" grpId="0" animBg="1"/>
      <p:bldP spid="14375" grpId="0" animBg="1"/>
      <p:bldP spid="14375" grpId="1" animBg="1"/>
      <p:bldP spid="14377" grpId="0" animBg="1"/>
      <p:bldP spid="14377" grpId="1" animBg="1"/>
      <p:bldP spid="14350" grpId="0" animBg="1"/>
      <p:bldP spid="14350" grpId="1" animBg="1"/>
      <p:bldP spid="14350" grpId="2" animBg="1"/>
      <p:bldP spid="14351" grpId="0" animBg="1"/>
      <p:bldP spid="14351" grpId="1" animBg="1"/>
      <p:bldP spid="1438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/>
          <p:cNvSpPr>
            <a:spLocks noGrp="1"/>
          </p:cNvSpPr>
          <p:nvPr>
            <p:ph type="title"/>
          </p:nvPr>
        </p:nvSpPr>
        <p:spPr>
          <a:xfrm>
            <a:off x="2085974" y="1119188"/>
            <a:ext cx="6600825" cy="2417614"/>
          </a:xfrm>
        </p:spPr>
        <p:txBody>
          <a:bodyPr/>
          <a:lstStyle/>
          <a:p>
            <a:pPr eaLnBrk="1" hangingPunct="1"/>
            <a:r>
              <a:rPr lang="ru-RU" sz="5400" b="1" i="1" dirty="0" smtClean="0">
                <a:solidFill>
                  <a:srgbClr val="0000FF"/>
                </a:solidFill>
                <a:latin typeface="Monotype Corsiva" pitchFamily="66" charset="0"/>
              </a:rPr>
              <a:t>Спасибо!</a:t>
            </a:r>
            <a:br>
              <a:rPr lang="ru-RU" sz="5400" b="1" i="1" dirty="0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sz="5400" b="1" i="1" dirty="0" smtClean="0">
                <a:solidFill>
                  <a:srgbClr val="D60093"/>
                </a:solidFill>
                <a:latin typeface="Monotype Corsiva" pitchFamily="66" charset="0"/>
              </a:rPr>
              <a:t>Урок окончен!</a:t>
            </a:r>
          </a:p>
        </p:txBody>
      </p:sp>
      <p:pic>
        <p:nvPicPr>
          <p:cNvPr id="5" name="Picture 5" descr="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874845"/>
            <a:ext cx="3168600" cy="446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7" descr="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052763"/>
            <a:ext cx="4516934" cy="380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20" descr="star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1500188"/>
            <a:ext cx="10287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20" descr="star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5357813"/>
            <a:ext cx="10287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20" descr="star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642938"/>
            <a:ext cx="10287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20" descr="star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357188"/>
            <a:ext cx="10287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20" descr="star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3786188"/>
            <a:ext cx="10287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20" descr="star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5429250"/>
            <a:ext cx="10287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20" descr="star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2214563"/>
            <a:ext cx="10287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cap="all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РЕФЛЕКСИЯ</a:t>
            </a:r>
            <a:endParaRPr lang="ru-RU" cap="all" dirty="0"/>
          </a:p>
        </p:txBody>
      </p:sp>
      <p:pic>
        <p:nvPicPr>
          <p:cNvPr id="3" name="Звонок на укр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24838" y="60055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74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8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63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1" name="Group 5"/>
          <p:cNvGrpSpPr>
            <a:grpSpLocks/>
          </p:cNvGrpSpPr>
          <p:nvPr/>
        </p:nvGrpSpPr>
        <p:grpSpPr bwMode="auto">
          <a:xfrm>
            <a:off x="2133600" y="1828800"/>
            <a:ext cx="4648200" cy="4419600"/>
            <a:chOff x="1584" y="480"/>
            <a:chExt cx="2928" cy="2784"/>
          </a:xfrm>
        </p:grpSpPr>
        <p:sp>
          <p:nvSpPr>
            <p:cNvPr id="9222" name="Rectangle 6"/>
            <p:cNvSpPr>
              <a:spLocks noChangeArrowheads="1"/>
            </p:cNvSpPr>
            <p:nvPr/>
          </p:nvSpPr>
          <p:spPr bwMode="auto">
            <a:xfrm>
              <a:off x="2592" y="480"/>
              <a:ext cx="528" cy="48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3" name="Line 7"/>
            <p:cNvSpPr>
              <a:spLocks noChangeShapeType="1"/>
            </p:cNvSpPr>
            <p:nvPr/>
          </p:nvSpPr>
          <p:spPr bwMode="auto">
            <a:xfrm flipH="1">
              <a:off x="2208" y="1056"/>
              <a:ext cx="48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2928" y="1104"/>
              <a:ext cx="384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25" name="Rectangle 9"/>
            <p:cNvSpPr>
              <a:spLocks noChangeArrowheads="1"/>
            </p:cNvSpPr>
            <p:nvPr/>
          </p:nvSpPr>
          <p:spPr bwMode="auto">
            <a:xfrm>
              <a:off x="2064" y="1536"/>
              <a:ext cx="384" cy="33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6" name="Oval 10"/>
            <p:cNvSpPr>
              <a:spLocks noChangeArrowheads="1"/>
            </p:cNvSpPr>
            <p:nvPr/>
          </p:nvSpPr>
          <p:spPr bwMode="auto">
            <a:xfrm>
              <a:off x="2160" y="1632"/>
              <a:ext cx="192" cy="19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7" name="Rectangle 11"/>
            <p:cNvSpPr>
              <a:spLocks noChangeArrowheads="1"/>
            </p:cNvSpPr>
            <p:nvPr/>
          </p:nvSpPr>
          <p:spPr bwMode="auto">
            <a:xfrm>
              <a:off x="3168" y="1536"/>
              <a:ext cx="336" cy="33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8" name="Line 12"/>
            <p:cNvSpPr>
              <a:spLocks noChangeShapeType="1"/>
            </p:cNvSpPr>
            <p:nvPr/>
          </p:nvSpPr>
          <p:spPr bwMode="auto">
            <a:xfrm>
              <a:off x="3216" y="1680"/>
              <a:ext cx="240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29" name="Line 13"/>
            <p:cNvSpPr>
              <a:spLocks noChangeShapeType="1"/>
            </p:cNvSpPr>
            <p:nvPr/>
          </p:nvSpPr>
          <p:spPr bwMode="auto">
            <a:xfrm flipH="1">
              <a:off x="1728" y="1968"/>
              <a:ext cx="38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30" name="Line 14"/>
            <p:cNvSpPr>
              <a:spLocks noChangeShapeType="1"/>
            </p:cNvSpPr>
            <p:nvPr/>
          </p:nvSpPr>
          <p:spPr bwMode="auto">
            <a:xfrm>
              <a:off x="2256" y="1968"/>
              <a:ext cx="28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31" name="Rectangle 15"/>
            <p:cNvSpPr>
              <a:spLocks noChangeArrowheads="1"/>
            </p:cNvSpPr>
            <p:nvPr/>
          </p:nvSpPr>
          <p:spPr bwMode="auto">
            <a:xfrm>
              <a:off x="1584" y="2160"/>
              <a:ext cx="336" cy="33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2" name="Rectangle 16"/>
            <p:cNvSpPr>
              <a:spLocks noChangeArrowheads="1"/>
            </p:cNvSpPr>
            <p:nvPr/>
          </p:nvSpPr>
          <p:spPr bwMode="auto">
            <a:xfrm>
              <a:off x="2304" y="2160"/>
              <a:ext cx="384" cy="33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3" name="Line 17"/>
            <p:cNvSpPr>
              <a:spLocks noChangeShapeType="1"/>
            </p:cNvSpPr>
            <p:nvPr/>
          </p:nvSpPr>
          <p:spPr bwMode="auto">
            <a:xfrm flipH="1">
              <a:off x="1728" y="1920"/>
              <a:ext cx="96" cy="144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34" name="Line 18"/>
            <p:cNvSpPr>
              <a:spLocks noChangeShapeType="1"/>
            </p:cNvSpPr>
            <p:nvPr/>
          </p:nvSpPr>
          <p:spPr bwMode="auto">
            <a:xfrm flipH="1">
              <a:off x="3072" y="1968"/>
              <a:ext cx="28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35" name="Line 19"/>
            <p:cNvSpPr>
              <a:spLocks noChangeShapeType="1"/>
            </p:cNvSpPr>
            <p:nvPr/>
          </p:nvSpPr>
          <p:spPr bwMode="auto">
            <a:xfrm>
              <a:off x="3408" y="1968"/>
              <a:ext cx="33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36" name="Rectangle 20"/>
            <p:cNvSpPr>
              <a:spLocks noChangeArrowheads="1"/>
            </p:cNvSpPr>
            <p:nvPr/>
          </p:nvSpPr>
          <p:spPr bwMode="auto">
            <a:xfrm>
              <a:off x="2976" y="2208"/>
              <a:ext cx="336" cy="33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7" name="Rectangle 21"/>
            <p:cNvSpPr>
              <a:spLocks noChangeArrowheads="1"/>
            </p:cNvSpPr>
            <p:nvPr/>
          </p:nvSpPr>
          <p:spPr bwMode="auto">
            <a:xfrm>
              <a:off x="3648" y="2160"/>
              <a:ext cx="336" cy="33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8" name="Line 22"/>
            <p:cNvSpPr>
              <a:spLocks noChangeShapeType="1"/>
            </p:cNvSpPr>
            <p:nvPr/>
          </p:nvSpPr>
          <p:spPr bwMode="auto">
            <a:xfrm>
              <a:off x="3024" y="2352"/>
              <a:ext cx="24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39" name="Line 23"/>
            <p:cNvSpPr>
              <a:spLocks noChangeShapeType="1"/>
            </p:cNvSpPr>
            <p:nvPr/>
          </p:nvSpPr>
          <p:spPr bwMode="auto">
            <a:xfrm>
              <a:off x="3696" y="2304"/>
              <a:ext cx="24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40" name="Line 24"/>
            <p:cNvSpPr>
              <a:spLocks noChangeShapeType="1"/>
            </p:cNvSpPr>
            <p:nvPr/>
          </p:nvSpPr>
          <p:spPr bwMode="auto">
            <a:xfrm>
              <a:off x="3696" y="2352"/>
              <a:ext cx="24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41" name="Line 25"/>
            <p:cNvSpPr>
              <a:spLocks noChangeShapeType="1"/>
            </p:cNvSpPr>
            <p:nvPr/>
          </p:nvSpPr>
          <p:spPr bwMode="auto">
            <a:xfrm flipH="1">
              <a:off x="2784" y="2640"/>
              <a:ext cx="336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42" name="Line 26"/>
            <p:cNvSpPr>
              <a:spLocks noChangeShapeType="1"/>
            </p:cNvSpPr>
            <p:nvPr/>
          </p:nvSpPr>
          <p:spPr bwMode="auto">
            <a:xfrm>
              <a:off x="3888" y="2592"/>
              <a:ext cx="33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43" name="Line 27"/>
            <p:cNvSpPr>
              <a:spLocks noChangeShapeType="1"/>
            </p:cNvSpPr>
            <p:nvPr/>
          </p:nvSpPr>
          <p:spPr bwMode="auto">
            <a:xfrm>
              <a:off x="3168" y="2640"/>
              <a:ext cx="192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44" name="Line 28"/>
            <p:cNvSpPr>
              <a:spLocks noChangeShapeType="1"/>
            </p:cNvSpPr>
            <p:nvPr/>
          </p:nvSpPr>
          <p:spPr bwMode="auto">
            <a:xfrm flipH="1">
              <a:off x="3696" y="2640"/>
              <a:ext cx="144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45" name="Rectangle 29"/>
            <p:cNvSpPr>
              <a:spLocks noChangeArrowheads="1"/>
            </p:cNvSpPr>
            <p:nvPr/>
          </p:nvSpPr>
          <p:spPr bwMode="auto">
            <a:xfrm>
              <a:off x="2640" y="2928"/>
              <a:ext cx="336" cy="33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46" name="Rectangle 30"/>
            <p:cNvSpPr>
              <a:spLocks noChangeArrowheads="1"/>
            </p:cNvSpPr>
            <p:nvPr/>
          </p:nvSpPr>
          <p:spPr bwMode="auto">
            <a:xfrm>
              <a:off x="3216" y="2928"/>
              <a:ext cx="336" cy="33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47" name="Rectangle 31"/>
            <p:cNvSpPr>
              <a:spLocks noChangeArrowheads="1"/>
            </p:cNvSpPr>
            <p:nvPr/>
          </p:nvSpPr>
          <p:spPr bwMode="auto">
            <a:xfrm>
              <a:off x="3648" y="2880"/>
              <a:ext cx="336" cy="33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48" name="Rectangle 32"/>
            <p:cNvSpPr>
              <a:spLocks noChangeArrowheads="1"/>
            </p:cNvSpPr>
            <p:nvPr/>
          </p:nvSpPr>
          <p:spPr bwMode="auto">
            <a:xfrm>
              <a:off x="4176" y="2880"/>
              <a:ext cx="336" cy="33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49" name="Line 33"/>
            <p:cNvSpPr>
              <a:spLocks noChangeShapeType="1"/>
            </p:cNvSpPr>
            <p:nvPr/>
          </p:nvSpPr>
          <p:spPr bwMode="auto">
            <a:xfrm>
              <a:off x="2688" y="3120"/>
              <a:ext cx="24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50" name="Line 34"/>
            <p:cNvSpPr>
              <a:spLocks noChangeShapeType="1"/>
            </p:cNvSpPr>
            <p:nvPr/>
          </p:nvSpPr>
          <p:spPr bwMode="auto">
            <a:xfrm>
              <a:off x="3264" y="3120"/>
              <a:ext cx="24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51" name="Oval 35"/>
            <p:cNvSpPr>
              <a:spLocks noChangeArrowheads="1"/>
            </p:cNvSpPr>
            <p:nvPr/>
          </p:nvSpPr>
          <p:spPr bwMode="auto">
            <a:xfrm>
              <a:off x="3360" y="3024"/>
              <a:ext cx="48" cy="4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52" name="Line 36"/>
            <p:cNvSpPr>
              <a:spLocks noChangeShapeType="1"/>
            </p:cNvSpPr>
            <p:nvPr/>
          </p:nvSpPr>
          <p:spPr bwMode="auto">
            <a:xfrm>
              <a:off x="3696" y="3024"/>
              <a:ext cx="19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53" name="Line 37"/>
            <p:cNvSpPr>
              <a:spLocks noChangeShapeType="1"/>
            </p:cNvSpPr>
            <p:nvPr/>
          </p:nvSpPr>
          <p:spPr bwMode="auto">
            <a:xfrm>
              <a:off x="3696" y="3072"/>
              <a:ext cx="19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54" name="Line 38"/>
            <p:cNvSpPr>
              <a:spLocks noChangeShapeType="1"/>
            </p:cNvSpPr>
            <p:nvPr/>
          </p:nvSpPr>
          <p:spPr bwMode="auto">
            <a:xfrm>
              <a:off x="4224" y="3024"/>
              <a:ext cx="24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55" name="Line 39"/>
            <p:cNvSpPr>
              <a:spLocks noChangeShapeType="1"/>
            </p:cNvSpPr>
            <p:nvPr/>
          </p:nvSpPr>
          <p:spPr bwMode="auto">
            <a:xfrm>
              <a:off x="4224" y="3072"/>
              <a:ext cx="24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56" name="Oval 40"/>
            <p:cNvSpPr>
              <a:spLocks noChangeArrowheads="1"/>
            </p:cNvSpPr>
            <p:nvPr/>
          </p:nvSpPr>
          <p:spPr bwMode="auto">
            <a:xfrm>
              <a:off x="4320" y="2928"/>
              <a:ext cx="48" cy="4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9" name="Oval 35"/>
          <p:cNvSpPr>
            <a:spLocks noChangeArrowheads="1"/>
          </p:cNvSpPr>
          <p:nvPr/>
        </p:nvSpPr>
        <p:spPr bwMode="auto">
          <a:xfrm>
            <a:off x="3543300" y="5105400"/>
            <a:ext cx="76200" cy="7620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Rectangle 41"/>
          <p:cNvSpPr txBox="1">
            <a:spLocks noChangeArrowheads="1"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cap="all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Повторим?</a:t>
            </a:r>
            <a:endParaRPr lang="ru-RU" sz="4800" b="1" cap="all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60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6670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cap="all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Определи звуки</a:t>
            </a:r>
            <a:endParaRPr lang="ru-RU" sz="4800" b="1" cap="all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376153" y="1898816"/>
            <a:ext cx="688504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</a:t>
            </a:r>
            <a:endParaRPr lang="ru-RU" sz="35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591701" y="3069341"/>
            <a:ext cx="676672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</a:t>
            </a:r>
            <a:endParaRPr lang="ru-RU" sz="35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339771" y="2149402"/>
            <a:ext cx="609600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</a:t>
            </a:r>
            <a:endParaRPr lang="ru-RU" sz="35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5508104" y="3407658"/>
            <a:ext cx="609600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</a:t>
            </a:r>
            <a:endParaRPr lang="ru-RU" sz="35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3962400" y="3810000"/>
            <a:ext cx="1066800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endParaRPr lang="ru-RU" sz="35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1066800" y="4114800"/>
            <a:ext cx="1066800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endParaRPr lang="ru-RU" sz="35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4963885" y="4675629"/>
            <a:ext cx="682352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</a:t>
            </a:r>
            <a:endParaRPr lang="ru-RU" sz="35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3081536" y="5029200"/>
            <a:ext cx="1066800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</a:t>
            </a:r>
          </a:p>
        </p:txBody>
      </p:sp>
      <p:pic>
        <p:nvPicPr>
          <p:cNvPr id="11276" name="Picture 12" descr="milash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838200"/>
            <a:ext cx="12382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7" name="Picture 13" descr="milash1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038600"/>
            <a:ext cx="12382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727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526E-6 L 0.66615 0.051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99" y="25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02312E-6 L 0.47882 0.3211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41" y="16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93064E-6 L 0.33854 -0.0166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-8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2948E-6 L 0.65573 -0.3028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78" y="-15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64162E-6 L 0.30764 0.1819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82" y="9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46821E-6 L 0.21077 -0.2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38" y="-100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58382E-6 L 0.2191 0.05572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55" y="27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10405E-6 L 0.404 0.01479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91" y="7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8" grpId="1"/>
      <p:bldP spid="11269" grpId="0"/>
      <p:bldP spid="11269" grpId="1"/>
      <p:bldP spid="11270" grpId="0"/>
      <p:bldP spid="11270" grpId="1"/>
      <p:bldP spid="11271" grpId="0"/>
      <p:bldP spid="11271" grpId="1"/>
      <p:bldP spid="11272" grpId="0"/>
      <p:bldP spid="11272" grpId="1"/>
      <p:bldP spid="11273" grpId="0"/>
      <p:bldP spid="11273" grpId="1"/>
      <p:bldP spid="11274" grpId="0"/>
      <p:bldP spid="11274" grpId="1"/>
      <p:bldP spid="11275" grpId="0"/>
      <p:bldP spid="1127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5"/>
          <p:cNvSpPr>
            <a:spLocks noChangeArrowheads="1"/>
          </p:cNvSpPr>
          <p:nvPr/>
        </p:nvSpPr>
        <p:spPr bwMode="auto">
          <a:xfrm>
            <a:off x="715008" y="764704"/>
            <a:ext cx="1512168" cy="4896544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2050" name="Picture 2" descr="D:\Мои документы-Юля\ШКОЛА\1 кл\1 класс\урок букварь\учены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492896"/>
            <a:ext cx="2229387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5"/>
          <p:cNvSpPr>
            <a:spLocks noChangeArrowheads="1"/>
          </p:cNvSpPr>
          <p:nvPr/>
        </p:nvSpPr>
        <p:spPr bwMode="auto">
          <a:xfrm>
            <a:off x="899592" y="980728"/>
            <a:ext cx="432048" cy="45523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1623492" y="980728"/>
            <a:ext cx="428228" cy="45523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" name="Line 37"/>
          <p:cNvSpPr>
            <a:spLocks noChangeShapeType="1"/>
          </p:cNvSpPr>
          <p:nvPr/>
        </p:nvSpPr>
        <p:spPr bwMode="auto">
          <a:xfrm>
            <a:off x="932451" y="1208346"/>
            <a:ext cx="3810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2709703" y="764704"/>
            <a:ext cx="1512168" cy="4896544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2843808" y="980728"/>
            <a:ext cx="432048" cy="45523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3563888" y="980728"/>
            <a:ext cx="428228" cy="45523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Line 37"/>
          <p:cNvSpPr>
            <a:spLocks noChangeShapeType="1"/>
          </p:cNvSpPr>
          <p:nvPr/>
        </p:nvSpPr>
        <p:spPr bwMode="auto">
          <a:xfrm>
            <a:off x="2869332" y="1124744"/>
            <a:ext cx="3810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37"/>
          <p:cNvSpPr>
            <a:spLocks noChangeShapeType="1"/>
          </p:cNvSpPr>
          <p:nvPr/>
        </p:nvSpPr>
        <p:spPr bwMode="auto">
          <a:xfrm>
            <a:off x="2869332" y="1262517"/>
            <a:ext cx="3810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1685206" y="1055946"/>
            <a:ext cx="304800" cy="3048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6" name="Oval 13"/>
          <p:cNvSpPr>
            <a:spLocks noChangeArrowheads="1"/>
          </p:cNvSpPr>
          <p:nvPr/>
        </p:nvSpPr>
        <p:spPr bwMode="auto">
          <a:xfrm>
            <a:off x="3625602" y="1055946"/>
            <a:ext cx="304800" cy="3048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1808312" y="1483854"/>
            <a:ext cx="0" cy="5769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1173536" y="1517998"/>
            <a:ext cx="511670" cy="54285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3113932" y="1490378"/>
            <a:ext cx="511670" cy="49846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3778002" y="1456234"/>
            <a:ext cx="0" cy="53260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Rectangle 41"/>
          <p:cNvSpPr>
            <a:spLocks noGrp="1" noChangeArrowheads="1"/>
          </p:cNvSpPr>
          <p:nvPr>
            <p:ph type="title"/>
          </p:nvPr>
        </p:nvSpPr>
        <p:spPr>
          <a:xfrm>
            <a:off x="4716016" y="274638"/>
            <a:ext cx="3970783" cy="1143000"/>
          </a:xfrm>
        </p:spPr>
        <p:txBody>
          <a:bodyPr>
            <a:normAutofit/>
          </a:bodyPr>
          <a:lstStyle/>
          <a:p>
            <a:r>
              <a:rPr lang="ru-RU" sz="4800" b="1" cap="all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Повторим?</a:t>
            </a:r>
          </a:p>
        </p:txBody>
      </p:sp>
      <p:sp>
        <p:nvSpPr>
          <p:cNvPr id="26" name="Rectangle 41"/>
          <p:cNvSpPr txBox="1">
            <a:spLocks noChangeArrowheads="1"/>
          </p:cNvSpPr>
          <p:nvPr/>
        </p:nvSpPr>
        <p:spPr>
          <a:xfrm>
            <a:off x="1471091" y="1921396"/>
            <a:ext cx="580629" cy="34518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0000FF"/>
                </a:solidFill>
              </a:rPr>
              <a:t>Ы</a:t>
            </a:r>
          </a:p>
          <a:p>
            <a:r>
              <a:rPr lang="ru-RU" b="1" dirty="0" smtClean="0">
                <a:solidFill>
                  <a:srgbClr val="0000FF"/>
                </a:solidFill>
              </a:rPr>
              <a:t>А</a:t>
            </a:r>
          </a:p>
          <a:p>
            <a:r>
              <a:rPr lang="ru-RU" b="1" dirty="0" smtClean="0">
                <a:solidFill>
                  <a:srgbClr val="0000FF"/>
                </a:solidFill>
              </a:rPr>
              <a:t>Э</a:t>
            </a:r>
          </a:p>
          <a:p>
            <a:r>
              <a:rPr lang="ru-RU" b="1" dirty="0" smtClean="0">
                <a:solidFill>
                  <a:srgbClr val="0000FF"/>
                </a:solidFill>
              </a:rPr>
              <a:t>О</a:t>
            </a:r>
          </a:p>
          <a:p>
            <a:r>
              <a:rPr lang="ru-RU" b="1" dirty="0">
                <a:solidFill>
                  <a:srgbClr val="0000FF"/>
                </a:solidFill>
              </a:rPr>
              <a:t>У</a:t>
            </a:r>
          </a:p>
        </p:txBody>
      </p:sp>
      <p:sp>
        <p:nvSpPr>
          <p:cNvPr id="29" name="Rectangle 41"/>
          <p:cNvSpPr txBox="1">
            <a:spLocks noChangeArrowheads="1"/>
          </p:cNvSpPr>
          <p:nvPr/>
        </p:nvSpPr>
        <p:spPr>
          <a:xfrm>
            <a:off x="3447511" y="2021433"/>
            <a:ext cx="580629" cy="33517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00FF"/>
                </a:solidFill>
              </a:rPr>
              <a:t>И</a:t>
            </a:r>
            <a:endParaRPr lang="ru-RU" b="1" dirty="0" smtClean="0">
              <a:solidFill>
                <a:srgbClr val="0000FF"/>
              </a:solidFill>
            </a:endParaRPr>
          </a:p>
          <a:p>
            <a:r>
              <a:rPr lang="ru-RU" b="1" dirty="0">
                <a:solidFill>
                  <a:srgbClr val="0000FF"/>
                </a:solidFill>
              </a:rPr>
              <a:t>Я</a:t>
            </a:r>
            <a:endParaRPr lang="ru-RU" b="1" dirty="0" smtClean="0">
              <a:solidFill>
                <a:srgbClr val="0000FF"/>
              </a:solidFill>
            </a:endParaRPr>
          </a:p>
          <a:p>
            <a:r>
              <a:rPr lang="ru-RU" b="1" dirty="0" smtClean="0">
                <a:solidFill>
                  <a:srgbClr val="0000FF"/>
                </a:solidFill>
              </a:rPr>
              <a:t>Е</a:t>
            </a:r>
          </a:p>
          <a:p>
            <a:r>
              <a:rPr lang="ru-RU" b="1" dirty="0" smtClean="0">
                <a:solidFill>
                  <a:srgbClr val="0000FF"/>
                </a:solidFill>
              </a:rPr>
              <a:t>Ё</a:t>
            </a:r>
          </a:p>
          <a:p>
            <a:r>
              <a:rPr lang="ru-RU" b="1" dirty="0">
                <a:solidFill>
                  <a:srgbClr val="0000FF"/>
                </a:solidFill>
              </a:rPr>
              <a:t>Ю</a:t>
            </a:r>
            <a:endParaRPr lang="ru-RU" b="1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17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cap="all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Составь слова</a:t>
            </a:r>
            <a:endParaRPr lang="ru-RU" sz="4800" cap="all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051720" y="1124744"/>
            <a:ext cx="6048672" cy="23328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</a:rPr>
              <a:t>СЕ		СО		ЛА</a:t>
            </a:r>
          </a:p>
          <a:p>
            <a:pPr marL="0" indent="0">
              <a:buNone/>
            </a:pPr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</a:rPr>
              <a:t>СИ		СА		ЛИ	</a:t>
            </a:r>
          </a:p>
          <a:p>
            <a:pPr marL="0" indent="0">
              <a:buNone/>
            </a:pPr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</a:rPr>
              <a:t>СЁ		МЯ		ЛО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259632" y="3482124"/>
            <a:ext cx="1224136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СЕЛО</a:t>
            </a:r>
            <a:endParaRPr lang="ru-RU" sz="35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59632" y="4102395"/>
            <a:ext cx="1656184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СЕЛИ</a:t>
            </a:r>
            <a:endParaRPr lang="ru-RU" sz="35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259632" y="4713959"/>
            <a:ext cx="1590092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СЕЛА</a:t>
            </a:r>
            <a:endParaRPr lang="ru-RU" sz="35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259632" y="5410122"/>
            <a:ext cx="1600200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СЁЛА</a:t>
            </a:r>
            <a:endParaRPr lang="ru-RU" sz="35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203848" y="3572423"/>
            <a:ext cx="1780953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САЛО</a:t>
            </a:r>
            <a:endParaRPr lang="ru-RU" sz="35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116681" y="4153823"/>
            <a:ext cx="1780953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ЛОСИ</a:t>
            </a:r>
            <a:endParaRPr lang="ru-RU" sz="35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3097434" y="4710491"/>
            <a:ext cx="1800200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СОЛИ</a:t>
            </a:r>
            <a:endParaRPr lang="ru-RU" sz="35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3116681" y="5354105"/>
            <a:ext cx="1538862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ЛИСА</a:t>
            </a:r>
            <a:endParaRPr lang="ru-RU" sz="35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652120" y="3526464"/>
            <a:ext cx="2088232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МЯЛИ</a:t>
            </a:r>
            <a:endParaRPr lang="ru-RU" sz="35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5652120" y="4157406"/>
            <a:ext cx="2022140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МЯЛА</a:t>
            </a:r>
            <a:endParaRPr lang="ru-RU" sz="35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718212" y="4784879"/>
            <a:ext cx="2022140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МЯСО</a:t>
            </a:r>
            <a:endParaRPr lang="ru-RU" sz="35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5724368" y="5415821"/>
            <a:ext cx="2022140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СЕМЯ</a:t>
            </a:r>
            <a:endParaRPr lang="ru-RU" sz="35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337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ОТГАДАЙ ЗАГАДКУ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560" y="1484784"/>
            <a:ext cx="4618856" cy="290892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Я весь  из железа,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Я </a:t>
            </a:r>
            <a:r>
              <a:rPr lang="ru-RU" b="1" dirty="0"/>
              <a:t>в  щелку залезу. </a:t>
            </a:r>
          </a:p>
          <a:p>
            <a:pPr marL="0" indent="0" algn="ctr">
              <a:buNone/>
            </a:pPr>
            <a:r>
              <a:rPr lang="ru-RU" b="1" dirty="0" smtClean="0"/>
              <a:t>И </a:t>
            </a:r>
            <a:r>
              <a:rPr lang="ru-RU" b="1" dirty="0"/>
              <a:t>если не я,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Ты  </a:t>
            </a:r>
            <a:r>
              <a:rPr lang="ru-RU" b="1" dirty="0"/>
              <a:t>в дом ни за что</a:t>
            </a:r>
          </a:p>
          <a:p>
            <a:pPr marL="0" indent="0" algn="ctr">
              <a:buNone/>
            </a:pPr>
            <a:r>
              <a:rPr lang="ru-RU" b="1" dirty="0" smtClean="0"/>
              <a:t>Не  </a:t>
            </a:r>
            <a:r>
              <a:rPr lang="ru-RU" b="1" dirty="0"/>
              <a:t>войдёшь без меня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195736" y="4575523"/>
            <a:ext cx="172819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КЛУЧ</a:t>
            </a:r>
            <a:endParaRPr lang="ru-RU" sz="4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940152" y="4727922"/>
            <a:ext cx="216024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КЛЮЧ</a:t>
            </a:r>
            <a:endParaRPr lang="ru-RU" sz="4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050" name="Picture 2" descr="http://www.zlatoust-art.ru/photo/26052009143441_z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40769"/>
            <a:ext cx="3522881" cy="271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51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xit" presetSubtype="4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1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1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5" grpId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СТИШОК ПРО БУКВУ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5194920" cy="23328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100" b="1" i="1" dirty="0"/>
              <a:t>Чтобы О не </a:t>
            </a:r>
            <a:r>
              <a:rPr lang="ru-RU" sz="3100" b="1" i="1" dirty="0" smtClean="0"/>
              <a:t>катилось</a:t>
            </a:r>
            <a:r>
              <a:rPr lang="ru-RU" sz="3100" b="1" i="1" dirty="0"/>
              <a:t>, </a:t>
            </a:r>
            <a:endParaRPr lang="ru-RU" sz="3100" b="1" dirty="0"/>
          </a:p>
          <a:p>
            <a:pPr marL="0" indent="0">
              <a:buNone/>
            </a:pPr>
            <a:r>
              <a:rPr lang="ru-RU" sz="3100" b="1" i="1" dirty="0"/>
              <a:t>Крепко к столбику прибью. </a:t>
            </a:r>
            <a:endParaRPr lang="ru-RU" sz="3100" b="1" dirty="0"/>
          </a:p>
          <a:p>
            <a:pPr marL="0" indent="0">
              <a:buNone/>
            </a:pPr>
            <a:r>
              <a:rPr lang="ru-RU" sz="3100" b="1" i="1" dirty="0"/>
              <a:t>Ой, смотри-ка, </a:t>
            </a:r>
            <a:endParaRPr lang="ru-RU" sz="3100" b="1" dirty="0"/>
          </a:p>
          <a:p>
            <a:pPr marL="0" indent="0">
              <a:buNone/>
            </a:pPr>
            <a:r>
              <a:rPr lang="ru-RU" sz="3100" b="1" i="1" dirty="0"/>
              <a:t>Что случилось: </a:t>
            </a:r>
            <a:endParaRPr lang="ru-RU" sz="31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149080"/>
            <a:ext cx="525658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b="1" i="1" dirty="0"/>
              <a:t>Получилась... буква Ю</a:t>
            </a:r>
            <a:endParaRPr lang="ru-RU" sz="35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2" t="21256" r="46667" b="18837"/>
          <a:stretch/>
        </p:blipFill>
        <p:spPr bwMode="auto">
          <a:xfrm>
            <a:off x="5325541" y="1356339"/>
            <a:ext cx="3196856" cy="3423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915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600200"/>
            <a:ext cx="2957313" cy="221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ЗАКОНЧИ ЗВУКОВУЮ СХЕМУ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9056" y="1600200"/>
            <a:ext cx="4038600" cy="452596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0" name="Line 28"/>
          <p:cNvSpPr>
            <a:spLocks noChangeShapeType="1"/>
          </p:cNvSpPr>
          <p:nvPr/>
        </p:nvSpPr>
        <p:spPr bwMode="auto">
          <a:xfrm>
            <a:off x="5791200" y="28194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69" y="1600200"/>
            <a:ext cx="2957313" cy="221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Rectangle 15"/>
          <p:cNvSpPr>
            <a:spLocks noChangeArrowheads="1"/>
          </p:cNvSpPr>
          <p:nvPr/>
        </p:nvSpPr>
        <p:spPr bwMode="auto">
          <a:xfrm>
            <a:off x="2153816" y="4902034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Rectangle 15"/>
          <p:cNvSpPr>
            <a:spLocks noChangeArrowheads="1"/>
          </p:cNvSpPr>
          <p:nvPr/>
        </p:nvSpPr>
        <p:spPr bwMode="auto">
          <a:xfrm>
            <a:off x="2534816" y="4896561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2915816" y="4893824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Line 32"/>
          <p:cNvSpPr>
            <a:spLocks noChangeShapeType="1"/>
          </p:cNvSpPr>
          <p:nvPr/>
        </p:nvSpPr>
        <p:spPr bwMode="auto">
          <a:xfrm>
            <a:off x="2230016" y="5095218"/>
            <a:ext cx="228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" name="Oval 33"/>
          <p:cNvSpPr>
            <a:spLocks noChangeArrowheads="1"/>
          </p:cNvSpPr>
          <p:nvPr/>
        </p:nvSpPr>
        <p:spPr bwMode="auto">
          <a:xfrm>
            <a:off x="2611016" y="4965262"/>
            <a:ext cx="228600" cy="228600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Line 32"/>
          <p:cNvSpPr>
            <a:spLocks noChangeShapeType="1"/>
          </p:cNvSpPr>
          <p:nvPr/>
        </p:nvSpPr>
        <p:spPr bwMode="auto">
          <a:xfrm>
            <a:off x="2992016" y="5079562"/>
            <a:ext cx="228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6404996" y="4824905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6783008" y="4822168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7164008" y="4822168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Line 32"/>
          <p:cNvSpPr>
            <a:spLocks noChangeShapeType="1"/>
          </p:cNvSpPr>
          <p:nvPr/>
        </p:nvSpPr>
        <p:spPr bwMode="auto">
          <a:xfrm>
            <a:off x="6469756" y="5012668"/>
            <a:ext cx="228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" name="Line 34"/>
          <p:cNvSpPr>
            <a:spLocks noChangeShapeType="1"/>
          </p:cNvSpPr>
          <p:nvPr/>
        </p:nvSpPr>
        <p:spPr bwMode="auto">
          <a:xfrm>
            <a:off x="6481196" y="5084324"/>
            <a:ext cx="228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7" name="Oval 35"/>
          <p:cNvSpPr>
            <a:spLocks noChangeArrowheads="1"/>
          </p:cNvSpPr>
          <p:nvPr/>
        </p:nvSpPr>
        <p:spPr bwMode="auto">
          <a:xfrm>
            <a:off x="6876256" y="4916980"/>
            <a:ext cx="228600" cy="228600"/>
          </a:xfrm>
          <a:prstGeom prst="ellipse">
            <a:avLst/>
          </a:prstGeom>
          <a:solidFill>
            <a:schemeClr val="accent1"/>
          </a:solidFill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Line 36"/>
          <p:cNvSpPr>
            <a:spLocks noChangeShapeType="1"/>
          </p:cNvSpPr>
          <p:nvPr/>
        </p:nvSpPr>
        <p:spPr bwMode="auto">
          <a:xfrm>
            <a:off x="7240208" y="5012668"/>
            <a:ext cx="228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2276523" y="4090144"/>
            <a:ext cx="1197674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ЛУК</a:t>
            </a:r>
            <a:endParaRPr lang="ru-RU" sz="35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Text Box 5"/>
          <p:cNvSpPr txBox="1">
            <a:spLocks noChangeArrowheads="1"/>
          </p:cNvSpPr>
          <p:nvPr/>
        </p:nvSpPr>
        <p:spPr bwMode="auto">
          <a:xfrm>
            <a:off x="6130372" y="3917868"/>
            <a:ext cx="1224136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ЛЮК</a:t>
            </a:r>
            <a:endParaRPr lang="ru-RU" sz="35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Oval 38"/>
          <p:cNvSpPr>
            <a:spLocks noChangeArrowheads="1"/>
          </p:cNvSpPr>
          <p:nvPr/>
        </p:nvSpPr>
        <p:spPr bwMode="auto">
          <a:xfrm>
            <a:off x="2306216" y="4953054"/>
            <a:ext cx="76200" cy="7620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Oval 38"/>
          <p:cNvSpPr>
            <a:spLocks noChangeArrowheads="1"/>
          </p:cNvSpPr>
          <p:nvPr/>
        </p:nvSpPr>
        <p:spPr bwMode="auto">
          <a:xfrm>
            <a:off x="6545956" y="4889062"/>
            <a:ext cx="76200" cy="7620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01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39" grpId="0" animBg="1"/>
      <p:bldP spid="40" grpId="0" animBg="1"/>
      <p:bldP spid="47" grpId="0" animBg="1"/>
      <p:bldP spid="48" grpId="0" animBg="1"/>
      <p:bldP spid="49" grpId="0" build="allAtOnce"/>
      <p:bldP spid="50" grpId="0" build="allAtOnce"/>
      <p:bldP spid="52" grpId="0" animBg="1"/>
      <p:bldP spid="5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Работа с букварем</a:t>
            </a:r>
            <a:endParaRPr lang="ru-RU" cap="all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1468760"/>
          </a:xfrm>
        </p:spPr>
        <p:txBody>
          <a:bodyPr>
            <a:normAutofit/>
          </a:bodyPr>
          <a:lstStyle/>
          <a:p>
            <a:r>
              <a:rPr lang="ru-RU" sz="3200" b="1" i="1" u="sng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Страница 16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Чтение слов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71600" y="3501009"/>
            <a:ext cx="2232248" cy="1440160"/>
          </a:xfrm>
        </p:spPr>
        <p:txBody>
          <a:bodyPr/>
          <a:lstStyle/>
          <a:p>
            <a:pPr lvl="4"/>
            <a:endParaRPr lang="ru-RU" dirty="0" smtClean="0"/>
          </a:p>
          <a:p>
            <a:pPr marL="1828800" lvl="4" indent="0" algn="ctr">
              <a:buNone/>
            </a:pPr>
            <a:r>
              <a:rPr lang="ru-RU" dirty="0"/>
              <a:t>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3861048"/>
            <a:ext cx="1728192" cy="7200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331640" y="4221088"/>
            <a:ext cx="1152128" cy="0"/>
          </a:xfrm>
          <a:prstGeom prst="line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483768" y="3527612"/>
            <a:ext cx="56886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Найди среди записей СЛОВА</a:t>
            </a:r>
          </a:p>
        </p:txBody>
      </p:sp>
    </p:spTree>
    <p:extLst>
      <p:ext uri="{BB962C8B-B14F-4D97-AF65-F5344CB8AC3E}">
        <p14:creationId xmlns:p14="http://schemas.microsoft.com/office/powerpoint/2010/main" val="151811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140</Words>
  <Application>Microsoft Office PowerPoint</Application>
  <PresentationFormat>Экран (4:3)</PresentationFormat>
  <Paragraphs>75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Буквы У у - ю</vt:lpstr>
      <vt:lpstr>Презентация PowerPoint</vt:lpstr>
      <vt:lpstr>Определи звуки</vt:lpstr>
      <vt:lpstr>Повторим?</vt:lpstr>
      <vt:lpstr>Составь слова</vt:lpstr>
      <vt:lpstr>ОТГАДАЙ ЗАГАДКУ</vt:lpstr>
      <vt:lpstr>СТИШОК ПРО БУКВУ</vt:lpstr>
      <vt:lpstr>ЗАКОНЧИ ЗВУКОВУЮ СХЕМУ</vt:lpstr>
      <vt:lpstr>Работа с букварем</vt:lpstr>
      <vt:lpstr>ФИЗКУЛЬТМИНУТКА</vt:lpstr>
      <vt:lpstr>Презентация PowerPoint</vt:lpstr>
      <vt:lpstr>Спасибо! Урок окончен!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Буквы У у - ю</dc:title>
  <dc:creator>Пользователь Windows</dc:creator>
  <cp:lastModifiedBy>Пользователь Windows</cp:lastModifiedBy>
  <cp:revision>25</cp:revision>
  <dcterms:created xsi:type="dcterms:W3CDTF">2010-11-07T14:49:36Z</dcterms:created>
  <dcterms:modified xsi:type="dcterms:W3CDTF">2010-11-25T18:01:43Z</dcterms:modified>
</cp:coreProperties>
</file>